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handoutMasterIdLst>
    <p:handoutMasterId r:id="rId10"/>
  </p:handoutMasterIdLst>
  <p:sldIdLst>
    <p:sldId id="256" r:id="rId2"/>
    <p:sldId id="666" r:id="rId3"/>
    <p:sldId id="672" r:id="rId4"/>
    <p:sldId id="600" r:id="rId5"/>
    <p:sldId id="683" r:id="rId6"/>
    <p:sldId id="682" r:id="rId7"/>
    <p:sldId id="327" r:id="rId8"/>
  </p:sldIdLst>
  <p:sldSz cx="9906000" cy="6858000" type="A4"/>
  <p:notesSz cx="9926638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00C029"/>
    <a:srgbClr val="006600"/>
    <a:srgbClr val="705C38"/>
    <a:srgbClr val="1C1C1C"/>
    <a:srgbClr val="ABFAA0"/>
    <a:srgbClr val="CCFF99"/>
    <a:srgbClr val="00FF00"/>
    <a:srgbClr val="CC0066"/>
    <a:srgbClr val="ED6F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94" autoAdjust="0"/>
    <p:restoredTop sz="94660"/>
  </p:normalViewPr>
  <p:slideViewPr>
    <p:cSldViewPr>
      <p:cViewPr varScale="1">
        <p:scale>
          <a:sx n="73" d="100"/>
          <a:sy n="73" d="100"/>
        </p:scale>
        <p:origin x="1134" y="7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3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4301234" cy="339830"/>
          </a:xfrm>
          <a:prstGeom prst="rect">
            <a:avLst/>
          </a:prstGeom>
        </p:spPr>
        <p:txBody>
          <a:bodyPr vert="horz" lIns="90990" tIns="45494" rIns="90990" bIns="4549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3092" y="0"/>
            <a:ext cx="4301234" cy="339830"/>
          </a:xfrm>
          <a:prstGeom prst="rect">
            <a:avLst/>
          </a:prstGeom>
        </p:spPr>
        <p:txBody>
          <a:bodyPr vert="horz" lIns="90990" tIns="45494" rIns="90990" bIns="45494" rtlCol="0"/>
          <a:lstStyle>
            <a:lvl1pPr algn="r">
              <a:defRPr sz="1200"/>
            </a:lvl1pPr>
          </a:lstStyle>
          <a:p>
            <a:fld id="{C60EFD1C-A90D-47E2-9B93-F4AC6F9187D1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" y="6456765"/>
            <a:ext cx="4301234" cy="339829"/>
          </a:xfrm>
          <a:prstGeom prst="rect">
            <a:avLst/>
          </a:prstGeom>
        </p:spPr>
        <p:txBody>
          <a:bodyPr vert="horz" lIns="90990" tIns="45494" rIns="90990" bIns="4549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3092" y="6456765"/>
            <a:ext cx="4301234" cy="339829"/>
          </a:xfrm>
          <a:prstGeom prst="rect">
            <a:avLst/>
          </a:prstGeom>
        </p:spPr>
        <p:txBody>
          <a:bodyPr vert="horz" lIns="90990" tIns="45494" rIns="90990" bIns="45494" rtlCol="0" anchor="b"/>
          <a:lstStyle>
            <a:lvl1pPr algn="r">
              <a:defRPr sz="1200"/>
            </a:lvl1pPr>
          </a:lstStyle>
          <a:p>
            <a:fld id="{270F4803-F7C0-4786-BA67-B157F15821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90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01544" cy="339884"/>
          </a:xfrm>
          <a:prstGeom prst="rect">
            <a:avLst/>
          </a:prstGeom>
        </p:spPr>
        <p:txBody>
          <a:bodyPr vert="horz" lIns="90990" tIns="45494" rIns="90990" bIns="4549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800" y="0"/>
            <a:ext cx="4301544" cy="339884"/>
          </a:xfrm>
          <a:prstGeom prst="rect">
            <a:avLst/>
          </a:prstGeom>
        </p:spPr>
        <p:txBody>
          <a:bodyPr vert="horz" lIns="90990" tIns="45494" rIns="90990" bIns="45494" rtlCol="0"/>
          <a:lstStyle>
            <a:lvl1pPr algn="r">
              <a:defRPr sz="1200"/>
            </a:lvl1pPr>
          </a:lstStyle>
          <a:p>
            <a:fld id="{A5013704-EFB7-4A45-AE19-CACCB0BD0A84}" type="datetimeFigureOut">
              <a:rPr lang="en-US" smtClean="0"/>
              <a:pPr/>
              <a:t>7/7/2017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22613" y="509588"/>
            <a:ext cx="3681412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0" tIns="45494" rIns="90990" bIns="4549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0990" tIns="45494" rIns="90990" bIns="4549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6456613"/>
            <a:ext cx="4301544" cy="339884"/>
          </a:xfrm>
          <a:prstGeom prst="rect">
            <a:avLst/>
          </a:prstGeom>
        </p:spPr>
        <p:txBody>
          <a:bodyPr vert="horz" lIns="90990" tIns="45494" rIns="90990" bIns="4549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800" y="6456613"/>
            <a:ext cx="4301544" cy="339884"/>
          </a:xfrm>
          <a:prstGeom prst="rect">
            <a:avLst/>
          </a:prstGeom>
        </p:spPr>
        <p:txBody>
          <a:bodyPr vert="horz" lIns="90990" tIns="45494" rIns="90990" bIns="45494" rtlCol="0" anchor="b"/>
          <a:lstStyle>
            <a:lvl1pPr algn="r">
              <a:defRPr sz="1200"/>
            </a:lvl1pPr>
          </a:lstStyle>
          <a:p>
            <a:fld id="{D310C5C5-7050-4FC2-8E8C-AC1B8268D97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78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501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426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073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69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620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684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698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399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931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263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27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733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.emf"/><Relationship Id="rId5" Type="http://schemas.openxmlformats.org/officeDocument/2006/relationships/image" Target="../media/image2.gif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95600" y="5257800"/>
            <a:ext cx="6934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by : </a:t>
            </a:r>
          </a:p>
          <a:p>
            <a:r>
              <a:rPr lang="en-I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Capt. Ajay Chauhan, </a:t>
            </a:r>
          </a:p>
          <a:p>
            <a:r>
              <a:rPr lang="en-I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Director of Civil Aviation, Govt. of Gujarat.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434" y="511952"/>
            <a:ext cx="4361132" cy="436484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503" y="740212"/>
            <a:ext cx="4531971" cy="3584072"/>
          </a:xfrm>
          <a:prstGeom prst="rect">
            <a:avLst/>
          </a:prstGeom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132384"/>
            <a:ext cx="8915400" cy="477216"/>
          </a:xfrm>
          <a:solidFill>
            <a:schemeClr val="accent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15" b="1" spc="277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INFRASTRUCTURE IN STATE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82550" y="670520"/>
            <a:ext cx="4870450" cy="5638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en-US" sz="2400" b="1" dirty="0" smtClean="0">
                <a:solidFill>
                  <a:schemeClr val="tx2"/>
                </a:solidFill>
              </a:rPr>
              <a:t>Airports</a:t>
            </a:r>
            <a:endParaRPr lang="en-US" sz="2400" dirty="0" smtClean="0">
              <a:solidFill>
                <a:schemeClr val="tx2"/>
              </a:solidFill>
            </a:endParaRPr>
          </a:p>
          <a:p>
            <a:pPr algn="just">
              <a:lnSpc>
                <a:spcPct val="130000"/>
              </a:lnSpc>
              <a:buClr>
                <a:srgbClr val="00CC00"/>
              </a:buClr>
              <a:buSzPct val="115000"/>
              <a:buFont typeface="Wingdings" pitchFamily="2" charset="2"/>
              <a:buChar char="Q"/>
            </a:pPr>
            <a:r>
              <a:rPr lang="en-US" sz="1400" dirty="0" smtClean="0">
                <a:solidFill>
                  <a:schemeClr val="tx2"/>
                </a:solidFill>
              </a:rPr>
              <a:t>Gujarat possesses one of the largest networks of airports and airfields in the country</a:t>
            </a:r>
          </a:p>
          <a:p>
            <a:pPr algn="just" eaLnBrk="1" hangingPunct="1">
              <a:lnSpc>
                <a:spcPct val="130000"/>
              </a:lnSpc>
              <a:buClr>
                <a:srgbClr val="00CC00"/>
              </a:buClr>
              <a:buSzPct val="115000"/>
              <a:buFont typeface="Wingdings" pitchFamily="2" charset="2"/>
              <a:buChar char="Q"/>
            </a:pPr>
            <a:r>
              <a:rPr lang="en-US" sz="1400" dirty="0" smtClean="0">
                <a:solidFill>
                  <a:schemeClr val="tx2"/>
                </a:solidFill>
              </a:rPr>
              <a:t>The State of Gujarat has a total of 17 Airports of which 09 are under operational jurisdiction  of the  Airport Authority of India (AAI), 3 with I.A.F. of  which 2 have Civil Terminal, 2 Airport are private Airports and 2 Airport are at union territory of Daman and Diu . </a:t>
            </a:r>
          </a:p>
          <a:p>
            <a:pPr algn="just" eaLnBrk="1" hangingPunct="1">
              <a:lnSpc>
                <a:spcPct val="130000"/>
              </a:lnSpc>
              <a:buClr>
                <a:srgbClr val="00CC00"/>
              </a:buClr>
              <a:buSzPct val="133000"/>
              <a:buFont typeface="Wingdings" pitchFamily="2" charset="2"/>
              <a:buChar char="Q"/>
            </a:pPr>
            <a:r>
              <a:rPr lang="en-US" sz="1400" dirty="0" smtClean="0">
                <a:solidFill>
                  <a:schemeClr val="tx2"/>
                </a:solidFill>
              </a:rPr>
              <a:t>We have three Airstrips under the State Government jurisdiction  </a:t>
            </a:r>
          </a:p>
          <a:p>
            <a:pPr marL="909638" lvl="4" indent="-465138" eaLnBrk="1" hangingPunct="1">
              <a:lnSpc>
                <a:spcPct val="130000"/>
              </a:lnSpc>
            </a:pPr>
            <a:r>
              <a:rPr lang="en-US" sz="1400" dirty="0" smtClean="0">
                <a:solidFill>
                  <a:schemeClr val="tx2"/>
                </a:solidFill>
              </a:rPr>
              <a:t>Mehsana</a:t>
            </a:r>
          </a:p>
          <a:p>
            <a:pPr marL="909638" lvl="4" indent="-465138" eaLnBrk="1" hangingPunct="1">
              <a:lnSpc>
                <a:spcPct val="130000"/>
              </a:lnSpc>
            </a:pPr>
            <a:r>
              <a:rPr lang="en-US" sz="1400" dirty="0" smtClean="0">
                <a:solidFill>
                  <a:schemeClr val="tx2"/>
                </a:solidFill>
              </a:rPr>
              <a:t>Amreli</a:t>
            </a:r>
          </a:p>
          <a:p>
            <a:pPr marL="909638" lvl="4" indent="-465138" eaLnBrk="1" hangingPunct="1">
              <a:lnSpc>
                <a:spcPct val="130000"/>
              </a:lnSpc>
            </a:pPr>
            <a:r>
              <a:rPr lang="en-US" sz="1400" dirty="0" smtClean="0">
                <a:solidFill>
                  <a:schemeClr val="tx2"/>
                </a:solidFill>
              </a:rPr>
              <a:t>Mandvi</a:t>
            </a:r>
          </a:p>
          <a:p>
            <a:pPr algn="just" eaLnBrk="1" hangingPunct="1">
              <a:lnSpc>
                <a:spcPct val="130000"/>
              </a:lnSpc>
              <a:buClr>
                <a:srgbClr val="00CC00"/>
              </a:buClr>
              <a:buSzPct val="117000"/>
              <a:buFont typeface="Wingdings" pitchFamily="2" charset="2"/>
              <a:buChar char="Q"/>
            </a:pPr>
            <a:r>
              <a:rPr lang="en-US" sz="1400" dirty="0" smtClean="0">
                <a:solidFill>
                  <a:schemeClr val="tx2"/>
                </a:solidFill>
              </a:rPr>
              <a:t>Out of the 09 AAI Airports  Ahmedabad is an International Airport. The other are </a:t>
            </a:r>
            <a:r>
              <a:rPr lang="en-US" sz="1400" dirty="0" err="1" smtClean="0">
                <a:solidFill>
                  <a:schemeClr val="tx2"/>
                </a:solidFill>
              </a:rPr>
              <a:t>Vadodara</a:t>
            </a:r>
            <a:r>
              <a:rPr lang="en-US" sz="1400" dirty="0" smtClean="0">
                <a:solidFill>
                  <a:schemeClr val="tx2"/>
                </a:solidFill>
              </a:rPr>
              <a:t>, Surat, Jamnagar, Rajkot, Bhavnagar, Porbandar, Bhuj, Keshod, </a:t>
            </a:r>
            <a:r>
              <a:rPr lang="en-US" sz="1400" dirty="0" err="1" smtClean="0">
                <a:solidFill>
                  <a:schemeClr val="tx2"/>
                </a:solidFill>
              </a:rPr>
              <a:t>Kandla</a:t>
            </a:r>
            <a:r>
              <a:rPr lang="en-US" sz="1400" dirty="0" smtClean="0">
                <a:solidFill>
                  <a:schemeClr val="tx2"/>
                </a:solidFill>
              </a:rPr>
              <a:t> and Deesa which are Domestic Airport, Among these Keshod and Deesa Airport have no scheduled flight.</a:t>
            </a:r>
          </a:p>
        </p:txBody>
      </p:sp>
      <p:sp>
        <p:nvSpPr>
          <p:cNvPr id="4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94600" y="6476027"/>
            <a:ext cx="2311400" cy="381977"/>
          </a:xfrm>
          <a:noFill/>
        </p:spPr>
        <p:txBody>
          <a:bodyPr/>
          <a:lstStyle/>
          <a:p>
            <a:fld id="{1DB3E0A6-748B-4A9D-861E-0B624C396CCD}" type="slidenum">
              <a:rPr lang="en-US" sz="1000" smtClean="0">
                <a:solidFill>
                  <a:srgbClr val="006600"/>
                </a:solidFill>
              </a:rPr>
              <a:pPr/>
              <a:t>2</a:t>
            </a:fld>
            <a:endParaRPr lang="en-US" sz="1000" dirty="0" smtClean="0">
              <a:solidFill>
                <a:srgbClr val="006600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448300" y="4267200"/>
            <a:ext cx="2311400" cy="2514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defRPr/>
            </a:pPr>
            <a:r>
              <a:rPr lang="en-US" b="1" u="sng" kern="0" dirty="0" smtClean="0">
                <a:solidFill>
                  <a:srgbClr val="006600"/>
                </a:solidFill>
              </a:rPr>
              <a:t>Under AAI (</a:t>
            </a:r>
            <a:r>
              <a:rPr lang="en-US" b="1" u="sng" kern="0" dirty="0">
                <a:solidFill>
                  <a:srgbClr val="006600"/>
                </a:solidFill>
              </a:rPr>
              <a:t>09</a:t>
            </a:r>
            <a:r>
              <a:rPr lang="en-US" b="1" u="sng" kern="0" dirty="0" smtClean="0">
                <a:solidFill>
                  <a:srgbClr val="006600"/>
                </a:solidFill>
              </a:rPr>
              <a:t>)</a:t>
            </a:r>
            <a:endParaRPr lang="en-US" b="1" u="sng" kern="0" dirty="0">
              <a:solidFill>
                <a:srgbClr val="006600"/>
              </a:solidFill>
            </a:endParaRPr>
          </a:p>
          <a:p>
            <a:pPr marL="342900" indent="-342900">
              <a:lnSpc>
                <a:spcPct val="90000"/>
              </a:lnSpc>
              <a:buFontTx/>
              <a:buChar char="•"/>
              <a:defRPr/>
            </a:pPr>
            <a:r>
              <a:rPr lang="en-US" sz="1200" b="1" kern="0" dirty="0">
                <a:solidFill>
                  <a:srgbClr val="006600"/>
                </a:solidFill>
                <a:latin typeface="+mn-lt"/>
              </a:rPr>
              <a:t>Ahmedabad  </a:t>
            </a:r>
          </a:p>
          <a:p>
            <a:pPr marL="342900" indent="-342900">
              <a:lnSpc>
                <a:spcPct val="90000"/>
              </a:lnSpc>
              <a:buFontTx/>
              <a:buChar char="•"/>
              <a:defRPr/>
            </a:pPr>
            <a:r>
              <a:rPr lang="en-US" sz="1200" b="1" kern="0" dirty="0">
                <a:solidFill>
                  <a:srgbClr val="006600"/>
                </a:solidFill>
                <a:latin typeface="+mn-lt"/>
              </a:rPr>
              <a:t>Vadodara</a:t>
            </a:r>
          </a:p>
          <a:p>
            <a:pPr marL="342900" indent="-342900">
              <a:lnSpc>
                <a:spcPct val="90000"/>
              </a:lnSpc>
              <a:buFontTx/>
              <a:buChar char="•"/>
              <a:defRPr/>
            </a:pPr>
            <a:r>
              <a:rPr lang="en-US" sz="1200" b="1" kern="0" dirty="0">
                <a:solidFill>
                  <a:srgbClr val="006600"/>
                </a:solidFill>
                <a:latin typeface="+mn-lt"/>
              </a:rPr>
              <a:t>Rajkot</a:t>
            </a:r>
          </a:p>
          <a:p>
            <a:pPr marL="342900" indent="-342900">
              <a:lnSpc>
                <a:spcPct val="90000"/>
              </a:lnSpc>
              <a:buFontTx/>
              <a:buChar char="•"/>
              <a:defRPr/>
            </a:pPr>
            <a:r>
              <a:rPr lang="en-US" sz="1200" b="1" kern="0" dirty="0">
                <a:solidFill>
                  <a:srgbClr val="006600"/>
                </a:solidFill>
                <a:latin typeface="+mn-lt"/>
              </a:rPr>
              <a:t>Bhavnagar</a:t>
            </a:r>
          </a:p>
          <a:p>
            <a:pPr marL="342900" indent="-342900">
              <a:lnSpc>
                <a:spcPct val="90000"/>
              </a:lnSpc>
              <a:buFontTx/>
              <a:buChar char="•"/>
              <a:defRPr/>
            </a:pPr>
            <a:r>
              <a:rPr lang="en-US" sz="1200" b="1" kern="0" dirty="0">
                <a:solidFill>
                  <a:srgbClr val="006600"/>
                </a:solidFill>
                <a:latin typeface="+mn-lt"/>
              </a:rPr>
              <a:t>Deesa</a:t>
            </a:r>
          </a:p>
          <a:p>
            <a:pPr marL="342900" indent="-342900">
              <a:lnSpc>
                <a:spcPct val="90000"/>
              </a:lnSpc>
              <a:buFontTx/>
              <a:buChar char="•"/>
              <a:defRPr/>
            </a:pPr>
            <a:r>
              <a:rPr lang="en-US" sz="1200" b="1" kern="0" dirty="0">
                <a:solidFill>
                  <a:srgbClr val="006600"/>
                </a:solidFill>
                <a:latin typeface="+mn-lt"/>
              </a:rPr>
              <a:t>Surat</a:t>
            </a:r>
          </a:p>
          <a:p>
            <a:pPr marL="342900" indent="-342900">
              <a:lnSpc>
                <a:spcPct val="90000"/>
              </a:lnSpc>
              <a:buFontTx/>
              <a:buChar char="•"/>
              <a:defRPr/>
            </a:pPr>
            <a:r>
              <a:rPr lang="en-US" sz="1200" b="1" kern="0" dirty="0">
                <a:solidFill>
                  <a:srgbClr val="006600"/>
                </a:solidFill>
                <a:latin typeface="+mn-lt"/>
              </a:rPr>
              <a:t>Kandla</a:t>
            </a:r>
          </a:p>
          <a:p>
            <a:pPr marL="342900" indent="-342900">
              <a:lnSpc>
                <a:spcPct val="90000"/>
              </a:lnSpc>
              <a:buFontTx/>
              <a:buChar char="•"/>
              <a:defRPr/>
            </a:pPr>
            <a:r>
              <a:rPr lang="en-US" sz="1200" b="1" kern="0" dirty="0">
                <a:solidFill>
                  <a:srgbClr val="006600"/>
                </a:solidFill>
                <a:latin typeface="+mn-lt"/>
              </a:rPr>
              <a:t>Porbandar</a:t>
            </a:r>
          </a:p>
          <a:p>
            <a:pPr marL="342900" indent="-342900">
              <a:lnSpc>
                <a:spcPct val="90000"/>
              </a:lnSpc>
              <a:buFontTx/>
              <a:buChar char="•"/>
              <a:defRPr/>
            </a:pPr>
            <a:r>
              <a:rPr lang="en-US" sz="1200" b="1" kern="0" dirty="0">
                <a:solidFill>
                  <a:srgbClr val="006600"/>
                </a:solidFill>
                <a:latin typeface="+mn-lt"/>
              </a:rPr>
              <a:t>Keshod</a:t>
            </a:r>
          </a:p>
          <a:p>
            <a:pPr marL="342900" indent="-34290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200" b="1" u="sng" kern="0" dirty="0">
                <a:solidFill>
                  <a:srgbClr val="006600"/>
                </a:solidFill>
              </a:rPr>
              <a:t>Under IAF(03)</a:t>
            </a:r>
          </a:p>
          <a:p>
            <a:pPr marL="342900" indent="-342900">
              <a:lnSpc>
                <a:spcPct val="90000"/>
              </a:lnSpc>
              <a:buFontTx/>
              <a:buChar char="•"/>
              <a:defRPr/>
            </a:pPr>
            <a:r>
              <a:rPr lang="en-US" sz="1200" b="1" kern="0" dirty="0">
                <a:solidFill>
                  <a:srgbClr val="006600"/>
                </a:solidFill>
              </a:rPr>
              <a:t>Nalia</a:t>
            </a:r>
          </a:p>
          <a:p>
            <a:pPr marL="342900" indent="-342900">
              <a:lnSpc>
                <a:spcPct val="90000"/>
              </a:lnSpc>
              <a:buFontTx/>
              <a:buChar char="•"/>
              <a:defRPr/>
            </a:pPr>
            <a:r>
              <a:rPr lang="en-US" sz="1200" b="1" kern="0" dirty="0">
                <a:solidFill>
                  <a:srgbClr val="006600"/>
                </a:solidFill>
              </a:rPr>
              <a:t>Bhuj</a:t>
            </a:r>
          </a:p>
          <a:p>
            <a:pPr marL="342900" indent="-342900">
              <a:lnSpc>
                <a:spcPct val="90000"/>
              </a:lnSpc>
              <a:buFontTx/>
              <a:buChar char="•"/>
              <a:defRPr/>
            </a:pPr>
            <a:r>
              <a:rPr lang="en-US" sz="1200" b="1" kern="0" dirty="0">
                <a:solidFill>
                  <a:srgbClr val="006600"/>
                </a:solidFill>
              </a:rPr>
              <a:t>Jamnagar</a:t>
            </a:r>
          </a:p>
        </p:txBody>
      </p:sp>
      <p:sp>
        <p:nvSpPr>
          <p:cNvPr id="6155" name="Rectangle 9"/>
          <p:cNvSpPr>
            <a:spLocks noChangeArrowheads="1"/>
          </p:cNvSpPr>
          <p:nvPr/>
        </p:nvSpPr>
        <p:spPr bwMode="auto">
          <a:xfrm>
            <a:off x="7892161" y="2185315"/>
            <a:ext cx="594328" cy="1803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156" name="Text Box 10"/>
          <p:cNvSpPr txBox="1">
            <a:spLocks noChangeArrowheads="1"/>
          </p:cNvSpPr>
          <p:nvPr/>
        </p:nvSpPr>
        <p:spPr bwMode="auto">
          <a:xfrm>
            <a:off x="7567485" y="2293204"/>
            <a:ext cx="770424" cy="2000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30238" indent="-630238">
              <a:spcBef>
                <a:spcPct val="50000"/>
              </a:spcBef>
              <a:buFont typeface="Wingdings" pitchFamily="2" charset="2"/>
              <a:buNone/>
            </a:pPr>
            <a:r>
              <a:rPr lang="en-US" sz="700" b="1" dirty="0">
                <a:solidFill>
                  <a:schemeClr val="bg1"/>
                </a:solidFill>
                <a:cs typeface="Arial" charset="0"/>
              </a:rPr>
              <a:t>Ahmedabd</a:t>
            </a:r>
          </a:p>
        </p:txBody>
      </p:sp>
      <p:sp>
        <p:nvSpPr>
          <p:cNvPr id="6157" name="Text Box 11"/>
          <p:cNvSpPr txBox="1">
            <a:spLocks noChangeArrowheads="1"/>
          </p:cNvSpPr>
          <p:nvPr/>
        </p:nvSpPr>
        <p:spPr bwMode="auto">
          <a:xfrm>
            <a:off x="6994987" y="3284984"/>
            <a:ext cx="550303" cy="2154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Wingdings" pitchFamily="2" charset="2"/>
              <a:buNone/>
            </a:pPr>
            <a:r>
              <a:rPr lang="en-US" sz="800" b="1" dirty="0">
                <a:solidFill>
                  <a:schemeClr val="bg1"/>
                </a:solidFill>
                <a:cs typeface="Arial" charset="0"/>
              </a:rPr>
              <a:t>Amreli</a:t>
            </a:r>
          </a:p>
        </p:txBody>
      </p:sp>
      <p:sp>
        <p:nvSpPr>
          <p:cNvPr id="6158" name="Text Box 12"/>
          <p:cNvSpPr txBox="1">
            <a:spLocks noChangeArrowheads="1"/>
          </p:cNvSpPr>
          <p:nvPr/>
        </p:nvSpPr>
        <p:spPr bwMode="auto">
          <a:xfrm>
            <a:off x="5473762" y="1845404"/>
            <a:ext cx="487352" cy="2154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42950" indent="-742950">
              <a:spcBef>
                <a:spcPct val="50000"/>
              </a:spcBef>
              <a:buFont typeface="Wingdings" pitchFamily="2" charset="2"/>
              <a:buNone/>
            </a:pPr>
            <a:r>
              <a:rPr lang="en-US" sz="800" b="1" dirty="0">
                <a:solidFill>
                  <a:schemeClr val="bg1"/>
                </a:solidFill>
                <a:cs typeface="Arial" charset="0"/>
              </a:rPr>
              <a:t>Nalia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5988992" y="2252384"/>
            <a:ext cx="605332" cy="2000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Font typeface="Wingdings" pitchFamily="2" charset="2"/>
              <a:buNone/>
            </a:pPr>
            <a:r>
              <a:rPr lang="en-US" sz="700" b="1" dirty="0">
                <a:solidFill>
                  <a:schemeClr val="bg1"/>
                </a:solidFill>
                <a:cs typeface="Arial" charset="0"/>
              </a:rPr>
              <a:t>Mundra</a:t>
            </a: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6345644" y="2083876"/>
            <a:ext cx="449096" cy="2000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Wingdings" pitchFamily="2" charset="2"/>
              <a:buNone/>
            </a:pPr>
            <a:r>
              <a:rPr lang="en-US" sz="700" b="1" dirty="0">
                <a:solidFill>
                  <a:schemeClr val="bg1"/>
                </a:solidFill>
                <a:cs typeface="Arial" charset="0"/>
              </a:rPr>
              <a:t>Kandla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6010670" y="1772816"/>
            <a:ext cx="445745" cy="2154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Font typeface="Wingdings" pitchFamily="2" charset="2"/>
              <a:buNone/>
            </a:pPr>
            <a:r>
              <a:rPr lang="en-US" sz="800" b="1" dirty="0">
                <a:solidFill>
                  <a:schemeClr val="bg1"/>
                </a:solidFill>
                <a:cs typeface="Arial" charset="0"/>
              </a:rPr>
              <a:t>Bhuj</a:t>
            </a: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7545474" y="1238676"/>
            <a:ext cx="544799" cy="2154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Font typeface="Wingdings" pitchFamily="2" charset="2"/>
              <a:buNone/>
            </a:pPr>
            <a:r>
              <a:rPr lang="en-US" sz="800" b="1" dirty="0">
                <a:solidFill>
                  <a:schemeClr val="bg1"/>
                </a:solidFill>
                <a:cs typeface="Arial" charset="0"/>
              </a:rPr>
              <a:t>Deesa</a:t>
            </a:r>
          </a:p>
        </p:txBody>
      </p:sp>
      <p:sp>
        <p:nvSpPr>
          <p:cNvPr id="6163" name="Text Box 20"/>
          <p:cNvSpPr txBox="1">
            <a:spLocks noChangeArrowheads="1"/>
          </p:cNvSpPr>
          <p:nvPr/>
        </p:nvSpPr>
        <p:spPr bwMode="auto">
          <a:xfrm>
            <a:off x="7041232" y="3861628"/>
            <a:ext cx="440243" cy="2154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Font typeface="Wingdings" pitchFamily="2" charset="2"/>
              <a:buNone/>
            </a:pPr>
            <a:r>
              <a:rPr lang="en-US" sz="800" b="1" dirty="0">
                <a:solidFill>
                  <a:schemeClr val="bg1"/>
                </a:solidFill>
                <a:cs typeface="Arial" charset="0"/>
              </a:rPr>
              <a:t>Diu</a:t>
            </a:r>
          </a:p>
        </p:txBody>
      </p:sp>
      <p:sp>
        <p:nvSpPr>
          <p:cNvPr id="6164" name="Text Box 22"/>
          <p:cNvSpPr txBox="1">
            <a:spLocks noChangeArrowheads="1"/>
          </p:cNvSpPr>
          <p:nvPr/>
        </p:nvSpPr>
        <p:spPr bwMode="auto">
          <a:xfrm>
            <a:off x="8018156" y="3763046"/>
            <a:ext cx="594328" cy="2154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  <a:buFont typeface="Wingdings" pitchFamily="2" charset="2"/>
              <a:buNone/>
            </a:pPr>
            <a:r>
              <a:rPr lang="en-US" sz="800" b="1" dirty="0">
                <a:solidFill>
                  <a:schemeClr val="bg1"/>
                </a:solidFill>
                <a:cs typeface="Arial" charset="0"/>
              </a:rPr>
              <a:t>Daman</a:t>
            </a:r>
          </a:p>
        </p:txBody>
      </p:sp>
      <p:sp>
        <p:nvSpPr>
          <p:cNvPr id="6165" name="Text Box 25"/>
          <p:cNvSpPr txBox="1">
            <a:spLocks noChangeArrowheads="1"/>
          </p:cNvSpPr>
          <p:nvPr/>
        </p:nvSpPr>
        <p:spPr bwMode="auto">
          <a:xfrm>
            <a:off x="6609186" y="3805013"/>
            <a:ext cx="474273" cy="2000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Wingdings" pitchFamily="2" charset="2"/>
              <a:buNone/>
            </a:pPr>
            <a:r>
              <a:rPr lang="en-US" sz="700" b="1" dirty="0">
                <a:solidFill>
                  <a:schemeClr val="bg1"/>
                </a:solidFill>
                <a:cs typeface="Arial" charset="0"/>
              </a:rPr>
              <a:t>Keshod</a:t>
            </a:r>
          </a:p>
        </p:txBody>
      </p:sp>
      <p:pic>
        <p:nvPicPr>
          <p:cNvPr id="22" name="Picture 20"/>
          <p:cNvPicPr>
            <a:picLocks noChangeAspect="1" noChangeArrowheads="1"/>
          </p:cNvPicPr>
          <p:nvPr/>
        </p:nvPicPr>
        <p:blipFill>
          <a:blip r:embed="rId4" cstate="print">
            <a:lum bright="-40000"/>
          </a:blip>
          <a:srcRect/>
          <a:stretch>
            <a:fillRect/>
          </a:stretch>
        </p:blipFill>
        <p:spPr bwMode="auto">
          <a:xfrm>
            <a:off x="5952434" y="1933160"/>
            <a:ext cx="258248" cy="168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0"/>
          <p:cNvPicPr>
            <a:picLocks noChangeAspect="1" noChangeArrowheads="1"/>
          </p:cNvPicPr>
          <p:nvPr/>
        </p:nvPicPr>
        <p:blipFill>
          <a:blip r:embed="rId4" cstate="print">
            <a:lum bright="-40000"/>
          </a:blip>
          <a:srcRect/>
          <a:stretch>
            <a:fillRect/>
          </a:stretch>
        </p:blipFill>
        <p:spPr bwMode="auto">
          <a:xfrm>
            <a:off x="6265472" y="2564904"/>
            <a:ext cx="208722" cy="136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0"/>
          <p:cNvPicPr>
            <a:picLocks noChangeAspect="1" noChangeArrowheads="1"/>
          </p:cNvPicPr>
          <p:nvPr/>
        </p:nvPicPr>
        <p:blipFill>
          <a:blip r:embed="rId4" cstate="print">
            <a:lum bright="-40000"/>
          </a:blip>
          <a:srcRect/>
          <a:stretch>
            <a:fillRect/>
          </a:stretch>
        </p:blipFill>
        <p:spPr bwMode="auto">
          <a:xfrm>
            <a:off x="7713511" y="1418988"/>
            <a:ext cx="277707" cy="181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0"/>
          <p:cNvPicPr>
            <a:picLocks noChangeAspect="1" noChangeArrowheads="1"/>
          </p:cNvPicPr>
          <p:nvPr/>
        </p:nvPicPr>
        <p:blipFill>
          <a:blip r:embed="rId4" cstate="print">
            <a:lum bright="-40000"/>
          </a:blip>
          <a:srcRect/>
          <a:stretch>
            <a:fillRect/>
          </a:stretch>
        </p:blipFill>
        <p:spPr bwMode="auto">
          <a:xfrm>
            <a:off x="6057612" y="3077124"/>
            <a:ext cx="228178" cy="14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0"/>
          <p:cNvPicPr>
            <a:picLocks noChangeAspect="1" noChangeArrowheads="1"/>
          </p:cNvPicPr>
          <p:nvPr/>
        </p:nvPicPr>
        <p:blipFill>
          <a:blip r:embed="rId4" cstate="print">
            <a:lum bright="-40000"/>
          </a:blip>
          <a:srcRect/>
          <a:stretch>
            <a:fillRect/>
          </a:stretch>
        </p:blipFill>
        <p:spPr bwMode="auto">
          <a:xfrm>
            <a:off x="8542278" y="2501064"/>
            <a:ext cx="258248" cy="168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0"/>
          <p:cNvPicPr>
            <a:picLocks noChangeAspect="1" noChangeArrowheads="1"/>
          </p:cNvPicPr>
          <p:nvPr/>
        </p:nvPicPr>
        <p:blipFill>
          <a:blip r:embed="rId4" cstate="print">
            <a:lum bright="-40000"/>
          </a:blip>
          <a:srcRect/>
          <a:stretch>
            <a:fillRect/>
          </a:stretch>
        </p:blipFill>
        <p:spPr bwMode="auto">
          <a:xfrm>
            <a:off x="7647079" y="3044222"/>
            <a:ext cx="258249" cy="168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0"/>
          <p:cNvPicPr>
            <a:picLocks noChangeAspect="1" noChangeArrowheads="1"/>
          </p:cNvPicPr>
          <p:nvPr/>
        </p:nvPicPr>
        <p:blipFill>
          <a:blip r:embed="rId4" cstate="print">
            <a:lum bright="-40000"/>
          </a:blip>
          <a:srcRect/>
          <a:stretch>
            <a:fillRect/>
          </a:stretch>
        </p:blipFill>
        <p:spPr bwMode="auto">
          <a:xfrm>
            <a:off x="6367136" y="1988840"/>
            <a:ext cx="258249" cy="168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0"/>
          <p:cNvPicPr>
            <a:picLocks noChangeAspect="1" noChangeArrowheads="1"/>
          </p:cNvPicPr>
          <p:nvPr/>
        </p:nvPicPr>
        <p:blipFill>
          <a:blip r:embed="rId4" cstate="print">
            <a:lum bright="-40000"/>
          </a:blip>
          <a:srcRect/>
          <a:stretch>
            <a:fillRect/>
          </a:stretch>
        </p:blipFill>
        <p:spPr bwMode="auto">
          <a:xfrm>
            <a:off x="7113242" y="3714094"/>
            <a:ext cx="327233" cy="213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0"/>
          <p:cNvPicPr>
            <a:picLocks noChangeAspect="1" noChangeArrowheads="1"/>
          </p:cNvPicPr>
          <p:nvPr/>
        </p:nvPicPr>
        <p:blipFill>
          <a:blip r:embed="rId4" cstate="print">
            <a:lum bright="-40000"/>
          </a:blip>
          <a:srcRect/>
          <a:stretch>
            <a:fillRect/>
          </a:stretch>
        </p:blipFill>
        <p:spPr bwMode="auto">
          <a:xfrm>
            <a:off x="6065927" y="2132856"/>
            <a:ext cx="279866" cy="18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20"/>
          <p:cNvPicPr>
            <a:picLocks noChangeAspect="1" noChangeArrowheads="1"/>
          </p:cNvPicPr>
          <p:nvPr/>
        </p:nvPicPr>
        <p:blipFill>
          <a:blip r:embed="rId4" cstate="print">
            <a:lum bright="-40000"/>
          </a:blip>
          <a:srcRect/>
          <a:stretch>
            <a:fillRect/>
          </a:stretch>
        </p:blipFill>
        <p:spPr bwMode="auto">
          <a:xfrm>
            <a:off x="6825208" y="2564904"/>
            <a:ext cx="258249" cy="168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20"/>
          <p:cNvPicPr>
            <a:picLocks noChangeAspect="1" noChangeArrowheads="1"/>
          </p:cNvPicPr>
          <p:nvPr/>
        </p:nvPicPr>
        <p:blipFill>
          <a:blip r:embed="rId4" cstate="print">
            <a:lum bright="-40000"/>
          </a:blip>
          <a:srcRect/>
          <a:stretch>
            <a:fillRect/>
          </a:stretch>
        </p:blipFill>
        <p:spPr bwMode="auto">
          <a:xfrm>
            <a:off x="5529066" y="1748078"/>
            <a:ext cx="258249" cy="168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20"/>
          <p:cNvPicPr>
            <a:picLocks noChangeAspect="1" noChangeArrowheads="1"/>
          </p:cNvPicPr>
          <p:nvPr/>
        </p:nvPicPr>
        <p:blipFill>
          <a:blip r:embed="rId4" cstate="print">
            <a:lum bright="-40000"/>
          </a:blip>
          <a:srcRect/>
          <a:stretch>
            <a:fillRect/>
          </a:stretch>
        </p:blipFill>
        <p:spPr bwMode="auto">
          <a:xfrm>
            <a:off x="7069657" y="3131953"/>
            <a:ext cx="279867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6180" name="TextBox 64"/>
          <p:cNvSpPr txBox="1">
            <a:spLocks noChangeArrowheads="1"/>
          </p:cNvSpPr>
          <p:nvPr/>
        </p:nvSpPr>
        <p:spPr bwMode="auto">
          <a:xfrm>
            <a:off x="5688197" y="3148777"/>
            <a:ext cx="594328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700" b="1" dirty="0">
                <a:solidFill>
                  <a:schemeClr val="bg1"/>
                </a:solidFill>
                <a:cs typeface="Arial" charset="0"/>
              </a:rPr>
              <a:t>Porbandar</a:t>
            </a:r>
          </a:p>
        </p:txBody>
      </p:sp>
      <p:sp>
        <p:nvSpPr>
          <p:cNvPr id="6181" name="TextBox 65"/>
          <p:cNvSpPr txBox="1">
            <a:spLocks noChangeArrowheads="1"/>
          </p:cNvSpPr>
          <p:nvPr/>
        </p:nvSpPr>
        <p:spPr bwMode="auto">
          <a:xfrm>
            <a:off x="6792552" y="2708924"/>
            <a:ext cx="44072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700" b="1" dirty="0">
                <a:solidFill>
                  <a:schemeClr val="bg1"/>
                </a:solidFill>
                <a:cs typeface="Arial" charset="0"/>
              </a:rPr>
              <a:t>Rajkot</a:t>
            </a:r>
          </a:p>
        </p:txBody>
      </p:sp>
      <p:sp>
        <p:nvSpPr>
          <p:cNvPr id="6182" name="TextBox 66"/>
          <p:cNvSpPr txBox="1">
            <a:spLocks noChangeArrowheads="1"/>
          </p:cNvSpPr>
          <p:nvPr/>
        </p:nvSpPr>
        <p:spPr bwMode="auto">
          <a:xfrm>
            <a:off x="7544938" y="3140968"/>
            <a:ext cx="79243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800" dirty="0">
                <a:solidFill>
                  <a:schemeClr val="bg1"/>
                </a:solidFill>
                <a:cs typeface="Arial" charset="0"/>
              </a:rPr>
              <a:t>Bhavnagar</a:t>
            </a:r>
          </a:p>
        </p:txBody>
      </p:sp>
      <p:pic>
        <p:nvPicPr>
          <p:cNvPr id="39" name="Picture 20"/>
          <p:cNvPicPr>
            <a:picLocks noChangeAspect="1" noChangeArrowheads="1"/>
          </p:cNvPicPr>
          <p:nvPr/>
        </p:nvPicPr>
        <p:blipFill>
          <a:blip r:embed="rId4" cstate="print">
            <a:lum bright="-40000"/>
          </a:blip>
          <a:srcRect/>
          <a:stretch>
            <a:fillRect/>
          </a:stretch>
        </p:blipFill>
        <p:spPr bwMode="auto">
          <a:xfrm>
            <a:off x="8428254" y="3340664"/>
            <a:ext cx="228178" cy="149104"/>
          </a:xfrm>
          <a:prstGeom prst="rect">
            <a:avLst/>
          </a:prstGeom>
          <a:noFill/>
          <a:ln>
            <a:noFill/>
          </a:ln>
        </p:spPr>
      </p:pic>
      <p:sp>
        <p:nvSpPr>
          <p:cNvPr id="6184" name="TextBox 68"/>
          <p:cNvSpPr txBox="1">
            <a:spLocks noChangeArrowheads="1"/>
          </p:cNvSpPr>
          <p:nvPr/>
        </p:nvSpPr>
        <p:spPr bwMode="auto">
          <a:xfrm>
            <a:off x="8536017" y="3267188"/>
            <a:ext cx="49527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800" b="1" dirty="0">
                <a:solidFill>
                  <a:schemeClr val="bg1"/>
                </a:solidFill>
                <a:cs typeface="Arial" charset="0"/>
              </a:rPr>
              <a:t>Surat</a:t>
            </a:r>
          </a:p>
        </p:txBody>
      </p:sp>
      <p:sp>
        <p:nvSpPr>
          <p:cNvPr id="6185" name="TextBox 40"/>
          <p:cNvSpPr txBox="1">
            <a:spLocks noChangeArrowheads="1"/>
          </p:cNvSpPr>
          <p:nvPr/>
        </p:nvSpPr>
        <p:spPr bwMode="auto">
          <a:xfrm>
            <a:off x="6105128" y="2652885"/>
            <a:ext cx="71539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FontTx/>
              <a:buNone/>
              <a:defRPr sz="700" b="1">
                <a:solidFill>
                  <a:schemeClr val="bg1"/>
                </a:solidFill>
                <a:cs typeface="Arial" charset="0"/>
              </a:defRPr>
            </a:lvl1pPr>
          </a:lstStyle>
          <a:p>
            <a:r>
              <a:rPr lang="en-US" dirty="0"/>
              <a:t>Jamnagar</a:t>
            </a:r>
          </a:p>
        </p:txBody>
      </p:sp>
      <p:sp>
        <p:nvSpPr>
          <p:cNvPr id="6186" name="TextBox 70"/>
          <p:cNvSpPr txBox="1">
            <a:spLocks noChangeArrowheads="1"/>
          </p:cNvSpPr>
          <p:nvPr/>
        </p:nvSpPr>
        <p:spPr bwMode="auto">
          <a:xfrm>
            <a:off x="8408026" y="2652885"/>
            <a:ext cx="77042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700" b="1" dirty="0">
                <a:solidFill>
                  <a:schemeClr val="bg1"/>
                </a:solidFill>
                <a:cs typeface="Arial" charset="0"/>
              </a:rPr>
              <a:t>Vadodara</a:t>
            </a:r>
          </a:p>
        </p:txBody>
      </p:sp>
      <p:pic>
        <p:nvPicPr>
          <p:cNvPr id="43" name="Picture 20"/>
          <p:cNvPicPr>
            <a:picLocks noChangeAspect="1" noChangeArrowheads="1"/>
          </p:cNvPicPr>
          <p:nvPr/>
        </p:nvPicPr>
        <p:blipFill>
          <a:blip r:embed="rId4" cstate="print">
            <a:lum bright="-40000"/>
          </a:blip>
          <a:srcRect/>
          <a:stretch>
            <a:fillRect/>
          </a:stretch>
        </p:blipFill>
        <p:spPr bwMode="auto">
          <a:xfrm>
            <a:off x="6714418" y="3592125"/>
            <a:ext cx="275937" cy="180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Picture 20"/>
          <p:cNvPicPr>
            <a:picLocks noChangeAspect="1" noChangeArrowheads="1"/>
          </p:cNvPicPr>
          <p:nvPr/>
        </p:nvPicPr>
        <p:blipFill>
          <a:blip r:embed="rId4" cstate="print">
            <a:lum bright="-40000"/>
          </a:blip>
          <a:srcRect/>
          <a:stretch>
            <a:fillRect/>
          </a:stretch>
        </p:blipFill>
        <p:spPr bwMode="auto">
          <a:xfrm>
            <a:off x="8139800" y="1779613"/>
            <a:ext cx="247636" cy="178193"/>
          </a:xfrm>
          <a:prstGeom prst="rect">
            <a:avLst/>
          </a:prstGeom>
          <a:noFill/>
          <a:ln>
            <a:noFill/>
          </a:ln>
        </p:spPr>
      </p:pic>
      <p:sp>
        <p:nvSpPr>
          <p:cNvPr id="6189" name="TextBox 49"/>
          <p:cNvSpPr txBox="1">
            <a:spLocks noChangeArrowheads="1"/>
          </p:cNvSpPr>
          <p:nvPr/>
        </p:nvSpPr>
        <p:spPr bwMode="auto">
          <a:xfrm>
            <a:off x="7991218" y="1599300"/>
            <a:ext cx="69338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800" b="1" dirty="0">
                <a:solidFill>
                  <a:schemeClr val="bg1"/>
                </a:solidFill>
                <a:cs typeface="Arial" charset="0"/>
              </a:rPr>
              <a:t>Mehsana</a:t>
            </a:r>
          </a:p>
        </p:txBody>
      </p:sp>
      <p:pic>
        <p:nvPicPr>
          <p:cNvPr id="46" name="Picture 20"/>
          <p:cNvPicPr>
            <a:picLocks noChangeAspect="1" noChangeArrowheads="1"/>
          </p:cNvPicPr>
          <p:nvPr/>
        </p:nvPicPr>
        <p:blipFill>
          <a:blip r:embed="rId4" cstate="print">
            <a:lum bright="-40000"/>
          </a:blip>
          <a:srcRect/>
          <a:stretch>
            <a:fillRect/>
          </a:stretch>
        </p:blipFill>
        <p:spPr bwMode="auto">
          <a:xfrm>
            <a:off x="5729806" y="2933112"/>
            <a:ext cx="247636" cy="161819"/>
          </a:xfrm>
          <a:prstGeom prst="rect">
            <a:avLst/>
          </a:prstGeom>
          <a:noFill/>
          <a:ln>
            <a:noFill/>
          </a:ln>
        </p:spPr>
      </p:pic>
      <p:sp>
        <p:nvSpPr>
          <p:cNvPr id="6191" name="TextBox 52"/>
          <p:cNvSpPr txBox="1">
            <a:spLocks noChangeArrowheads="1"/>
          </p:cNvSpPr>
          <p:nvPr/>
        </p:nvSpPr>
        <p:spPr bwMode="auto">
          <a:xfrm>
            <a:off x="5399290" y="2816411"/>
            <a:ext cx="66036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700" b="1" dirty="0">
                <a:solidFill>
                  <a:schemeClr val="bg1"/>
                </a:solidFill>
                <a:cs typeface="Arial" charset="0"/>
              </a:rPr>
              <a:t>Mithapur</a:t>
            </a:r>
          </a:p>
        </p:txBody>
      </p:sp>
      <p:sp>
        <p:nvSpPr>
          <p:cNvPr id="48" name="Rectangle 3"/>
          <p:cNvSpPr txBox="1">
            <a:spLocks noChangeArrowheads="1"/>
          </p:cNvSpPr>
          <p:nvPr/>
        </p:nvSpPr>
        <p:spPr bwMode="auto">
          <a:xfrm>
            <a:off x="7264400" y="4267200"/>
            <a:ext cx="2146300" cy="2438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buFontTx/>
              <a:buNone/>
              <a:defRPr/>
            </a:pPr>
            <a:endParaRPr lang="en-US" sz="1400" b="1" kern="0" dirty="0">
              <a:solidFill>
                <a:srgbClr val="006600"/>
              </a:solidFill>
              <a:latin typeface="+mn-lt"/>
            </a:endParaRPr>
          </a:p>
          <a:p>
            <a:pPr marL="342900" indent="-342900">
              <a:lnSpc>
                <a:spcPct val="90000"/>
              </a:lnSpc>
              <a:buFontTx/>
              <a:buNone/>
              <a:defRPr/>
            </a:pPr>
            <a:r>
              <a:rPr lang="en-US" sz="1400" b="1" u="sng" kern="0" dirty="0">
                <a:solidFill>
                  <a:srgbClr val="006600"/>
                </a:solidFill>
                <a:latin typeface="+mn-lt"/>
              </a:rPr>
              <a:t>Private Air Ports(02)</a:t>
            </a:r>
          </a:p>
          <a:p>
            <a:pPr marL="342900" indent="-342900">
              <a:lnSpc>
                <a:spcPct val="90000"/>
              </a:lnSpc>
              <a:buFontTx/>
              <a:buChar char="•"/>
              <a:defRPr/>
            </a:pPr>
            <a:r>
              <a:rPr lang="en-US" sz="1400" kern="0" dirty="0">
                <a:solidFill>
                  <a:srgbClr val="006600"/>
                </a:solidFill>
                <a:latin typeface="+mn-lt"/>
              </a:rPr>
              <a:t>Mithapur(Tata)</a:t>
            </a:r>
          </a:p>
          <a:p>
            <a:pPr marL="342900" indent="-342900">
              <a:lnSpc>
                <a:spcPct val="90000"/>
              </a:lnSpc>
              <a:buFontTx/>
              <a:buChar char="•"/>
              <a:defRPr/>
            </a:pPr>
            <a:r>
              <a:rPr lang="en-US" sz="1400" kern="0" dirty="0">
                <a:solidFill>
                  <a:srgbClr val="006600"/>
                </a:solidFill>
                <a:latin typeface="+mn-lt"/>
              </a:rPr>
              <a:t>Mundra(Adani)</a:t>
            </a:r>
          </a:p>
          <a:p>
            <a:pPr marL="342900" indent="-342900">
              <a:lnSpc>
                <a:spcPct val="90000"/>
              </a:lnSpc>
              <a:buFontTx/>
              <a:buNone/>
              <a:defRPr/>
            </a:pPr>
            <a:r>
              <a:rPr lang="en-US" sz="1400" b="1" u="sng" kern="0" dirty="0">
                <a:solidFill>
                  <a:srgbClr val="006600"/>
                </a:solidFill>
                <a:latin typeface="+mn-lt"/>
              </a:rPr>
              <a:t>Union Territory(02)</a:t>
            </a:r>
          </a:p>
          <a:p>
            <a:pPr marL="342900" indent="-342900">
              <a:lnSpc>
                <a:spcPct val="90000"/>
              </a:lnSpc>
              <a:buFontTx/>
              <a:buChar char="•"/>
              <a:defRPr/>
            </a:pPr>
            <a:r>
              <a:rPr lang="en-US" sz="1400" kern="0" dirty="0">
                <a:solidFill>
                  <a:srgbClr val="006600"/>
                </a:solidFill>
                <a:latin typeface="+mn-lt"/>
              </a:rPr>
              <a:t>Diu </a:t>
            </a:r>
          </a:p>
          <a:p>
            <a:pPr marL="342900" indent="-342900">
              <a:lnSpc>
                <a:spcPct val="90000"/>
              </a:lnSpc>
              <a:buFontTx/>
              <a:buChar char="•"/>
              <a:defRPr/>
            </a:pPr>
            <a:r>
              <a:rPr lang="en-US" sz="1400" kern="0" dirty="0" smtClean="0">
                <a:solidFill>
                  <a:srgbClr val="006600"/>
                </a:solidFill>
                <a:latin typeface="+mn-lt"/>
              </a:rPr>
              <a:t>Daman </a:t>
            </a:r>
            <a:endParaRPr lang="en-US" sz="1400" kern="0" dirty="0">
              <a:solidFill>
                <a:srgbClr val="006600"/>
              </a:solidFill>
              <a:latin typeface="+mn-lt"/>
            </a:endParaRPr>
          </a:p>
          <a:p>
            <a:pPr marL="342900" indent="-342900">
              <a:lnSpc>
                <a:spcPct val="90000"/>
              </a:lnSpc>
              <a:buFontTx/>
              <a:buNone/>
              <a:defRPr/>
            </a:pPr>
            <a:r>
              <a:rPr lang="en-US" sz="1400" b="1" u="sng" kern="0" dirty="0">
                <a:solidFill>
                  <a:srgbClr val="006600"/>
                </a:solidFill>
                <a:latin typeface="+mn-lt"/>
              </a:rPr>
              <a:t>Under State Govt.(03)</a:t>
            </a:r>
          </a:p>
          <a:p>
            <a:pPr marL="342900" indent="-342900">
              <a:lnSpc>
                <a:spcPct val="90000"/>
              </a:lnSpc>
              <a:buFontTx/>
              <a:buChar char="•"/>
              <a:defRPr/>
            </a:pPr>
            <a:r>
              <a:rPr lang="en-US" sz="1400" kern="0" dirty="0">
                <a:solidFill>
                  <a:srgbClr val="006600"/>
                </a:solidFill>
                <a:latin typeface="+mn-lt"/>
              </a:rPr>
              <a:t>Amreli</a:t>
            </a:r>
          </a:p>
          <a:p>
            <a:pPr marL="342900" indent="-342900">
              <a:lnSpc>
                <a:spcPct val="90000"/>
              </a:lnSpc>
              <a:buFontTx/>
              <a:buChar char="•"/>
              <a:defRPr/>
            </a:pPr>
            <a:r>
              <a:rPr lang="en-US" sz="1400" kern="0" dirty="0">
                <a:solidFill>
                  <a:srgbClr val="006600"/>
                </a:solidFill>
                <a:latin typeface="+mn-lt"/>
              </a:rPr>
              <a:t>Mehsana</a:t>
            </a:r>
          </a:p>
          <a:p>
            <a:pPr marL="342900" indent="-342900">
              <a:lnSpc>
                <a:spcPct val="90000"/>
              </a:lnSpc>
              <a:buFontTx/>
              <a:buChar char="•"/>
              <a:defRPr/>
            </a:pPr>
            <a:r>
              <a:rPr lang="en-US" sz="1400" kern="0" dirty="0">
                <a:solidFill>
                  <a:srgbClr val="006600"/>
                </a:solidFill>
                <a:latin typeface="+mn-lt"/>
              </a:rPr>
              <a:t>Mandvi</a:t>
            </a:r>
          </a:p>
          <a:p>
            <a:pPr marL="342900" indent="-342900">
              <a:lnSpc>
                <a:spcPct val="90000"/>
              </a:lnSpc>
              <a:buFontTx/>
              <a:buChar char="•"/>
              <a:defRPr/>
            </a:pPr>
            <a:endParaRPr lang="en-US" sz="1050" kern="0" dirty="0">
              <a:solidFill>
                <a:srgbClr val="006600"/>
              </a:solidFill>
              <a:latin typeface="+mn-lt"/>
            </a:endParaRPr>
          </a:p>
        </p:txBody>
      </p:sp>
      <p:pic>
        <p:nvPicPr>
          <p:cNvPr id="49" name="Picture 20"/>
          <p:cNvPicPr>
            <a:picLocks noChangeAspect="1" noChangeArrowheads="1"/>
          </p:cNvPicPr>
          <p:nvPr/>
        </p:nvPicPr>
        <p:blipFill>
          <a:blip r:embed="rId4" cstate="print">
            <a:lum bright="-40000"/>
          </a:blip>
          <a:srcRect/>
          <a:stretch>
            <a:fillRect/>
          </a:stretch>
        </p:blipFill>
        <p:spPr bwMode="auto">
          <a:xfrm>
            <a:off x="7905330" y="2172212"/>
            <a:ext cx="247636" cy="178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Picture 20"/>
          <p:cNvPicPr>
            <a:picLocks noChangeAspect="1" noChangeArrowheads="1"/>
          </p:cNvPicPr>
          <p:nvPr/>
        </p:nvPicPr>
        <p:blipFill>
          <a:blip r:embed="rId4" cstate="print">
            <a:lum bright="-40000"/>
          </a:blip>
          <a:srcRect/>
          <a:stretch>
            <a:fillRect/>
          </a:stretch>
        </p:blipFill>
        <p:spPr bwMode="auto">
          <a:xfrm>
            <a:off x="8337378" y="3791232"/>
            <a:ext cx="327233" cy="213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Picture 20"/>
          <p:cNvPicPr>
            <a:picLocks noChangeAspect="1" noChangeArrowheads="1"/>
          </p:cNvPicPr>
          <p:nvPr/>
        </p:nvPicPr>
        <p:blipFill>
          <a:blip r:embed="rId4" cstate="print">
            <a:lum bright="-40000"/>
          </a:blip>
          <a:srcRect/>
          <a:stretch>
            <a:fillRect/>
          </a:stretch>
        </p:blipFill>
        <p:spPr bwMode="auto">
          <a:xfrm>
            <a:off x="5756289" y="2196878"/>
            <a:ext cx="258248" cy="16875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Text Box 17"/>
          <p:cNvSpPr txBox="1">
            <a:spLocks noChangeArrowheads="1"/>
          </p:cNvSpPr>
          <p:nvPr/>
        </p:nvSpPr>
        <p:spPr bwMode="auto">
          <a:xfrm>
            <a:off x="5393212" y="2157348"/>
            <a:ext cx="541364" cy="2154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Wingdings" pitchFamily="2" charset="2"/>
              <a:buNone/>
            </a:pPr>
            <a:r>
              <a:rPr lang="en-US" sz="800" b="1" dirty="0" err="1" smtClean="0">
                <a:solidFill>
                  <a:schemeClr val="bg1"/>
                </a:solidFill>
                <a:cs typeface="Arial" charset="0"/>
              </a:rPr>
              <a:t>Mandvi</a:t>
            </a:r>
            <a:endParaRPr lang="en-US" sz="800" b="1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239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1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1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10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10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6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6147" grpId="0" build="p" animBg="1"/>
      <p:bldP spid="7" grpId="0" animBg="1"/>
      <p:bldP spid="6155" grpId="0"/>
      <p:bldP spid="6156" grpId="0"/>
      <p:bldP spid="6157" grpId="0"/>
      <p:bldP spid="6158" grpId="0"/>
      <p:bldP spid="6159" grpId="0"/>
      <p:bldP spid="6160" grpId="0"/>
      <p:bldP spid="6161" grpId="0"/>
      <p:bldP spid="6162" grpId="0"/>
      <p:bldP spid="6163" grpId="0"/>
      <p:bldP spid="6164" grpId="0"/>
      <p:bldP spid="6165" grpId="0"/>
      <p:bldP spid="6180" grpId="0"/>
      <p:bldP spid="6181" grpId="0"/>
      <p:bldP spid="6182" grpId="0"/>
      <p:bldP spid="6184" grpId="0"/>
      <p:bldP spid="6185" grpId="0"/>
      <p:bldP spid="6186" grpId="0"/>
      <p:bldP spid="6189" grpId="0"/>
      <p:bldP spid="6191" grpId="0"/>
      <p:bldP spid="48" grpId="0" animBg="1"/>
      <p:bldP spid="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1" y="44624"/>
            <a:ext cx="9144000" cy="562708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n-US" sz="2215" b="1" spc="277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AVIATION IN GUJARAT</a:t>
            </a:r>
          </a:p>
        </p:txBody>
      </p:sp>
      <p:sp>
        <p:nvSpPr>
          <p:cNvPr id="7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745627" y="6342185"/>
            <a:ext cx="2133600" cy="439615"/>
          </a:xfrm>
          <a:noFill/>
        </p:spPr>
        <p:txBody>
          <a:bodyPr/>
          <a:lstStyle/>
          <a:p>
            <a:fld id="{1DB3E0A6-748B-4A9D-861E-0B624C396CCD}" type="slidenum">
              <a:rPr lang="en-US" sz="924">
                <a:solidFill>
                  <a:srgbClr val="006600"/>
                </a:solidFill>
              </a:rPr>
              <a:pPr/>
              <a:t>3</a:t>
            </a:fld>
            <a:endParaRPr lang="en-US" sz="924" dirty="0">
              <a:solidFill>
                <a:srgbClr val="006600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28500" y="620688"/>
            <a:ext cx="9036455" cy="263272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429380" indent="-429380" algn="just">
              <a:spcBef>
                <a:spcPts val="415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"/>
              <a:defRPr/>
            </a:pPr>
            <a:r>
              <a:rPr lang="en-US" sz="1846" b="1" kern="0" dirty="0">
                <a:solidFill>
                  <a:srgbClr val="0070C0"/>
                </a:solidFill>
              </a:rPr>
              <a:t>Total Airport  	           -	09 (AAI), 	</a:t>
            </a:r>
            <a:r>
              <a:rPr lang="en-US" sz="1846" b="1" kern="0" dirty="0" smtClean="0">
                <a:solidFill>
                  <a:srgbClr val="0070C0"/>
                </a:solidFill>
              </a:rPr>
              <a:t>03 </a:t>
            </a:r>
            <a:r>
              <a:rPr lang="en-US" sz="1846" b="1" kern="0" dirty="0">
                <a:solidFill>
                  <a:srgbClr val="0070C0"/>
                </a:solidFill>
              </a:rPr>
              <a:t>(IAF), 02(Private</a:t>
            </a:r>
            <a:r>
              <a:rPr lang="en-US" sz="1846" b="1" kern="0" dirty="0" smtClean="0">
                <a:solidFill>
                  <a:srgbClr val="0070C0"/>
                </a:solidFill>
              </a:rPr>
              <a:t>), 03(State </a:t>
            </a:r>
            <a:r>
              <a:rPr lang="en-US" sz="1846" b="1" kern="0" dirty="0">
                <a:solidFill>
                  <a:srgbClr val="0070C0"/>
                </a:solidFill>
              </a:rPr>
              <a:t>Govt.)</a:t>
            </a:r>
          </a:p>
          <a:p>
            <a:pPr marL="429380" indent="-429380" algn="just">
              <a:lnSpc>
                <a:spcPct val="140000"/>
              </a:lnSpc>
              <a:spcBef>
                <a:spcPts val="415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"/>
              <a:defRPr/>
            </a:pPr>
            <a:r>
              <a:rPr lang="en-US" sz="1846" b="1" kern="0" dirty="0">
                <a:solidFill>
                  <a:srgbClr val="0070C0"/>
                </a:solidFill>
              </a:rPr>
              <a:t>Daily Dep. From Ahmedabad- </a:t>
            </a:r>
            <a:r>
              <a:rPr lang="en-US" sz="1846" b="1" kern="0" dirty="0" smtClean="0">
                <a:solidFill>
                  <a:srgbClr val="0070C0"/>
                </a:solidFill>
              </a:rPr>
              <a:t>55 </a:t>
            </a:r>
            <a:r>
              <a:rPr lang="en-US" sz="1846" b="1" kern="0" dirty="0">
                <a:solidFill>
                  <a:srgbClr val="0070C0"/>
                </a:solidFill>
              </a:rPr>
              <a:t>(Dom)+ 08(Intl)</a:t>
            </a:r>
          </a:p>
          <a:p>
            <a:pPr marL="429380" indent="-429380" algn="just">
              <a:lnSpc>
                <a:spcPct val="140000"/>
              </a:lnSpc>
              <a:spcBef>
                <a:spcPts val="415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"/>
              <a:defRPr/>
            </a:pPr>
            <a:r>
              <a:rPr lang="en-US" sz="1846" b="1" kern="0" dirty="0">
                <a:solidFill>
                  <a:srgbClr val="0070C0"/>
                </a:solidFill>
              </a:rPr>
              <a:t>Destination	 </a:t>
            </a:r>
            <a:r>
              <a:rPr lang="en-US" sz="1846" b="1" kern="0" dirty="0" smtClean="0">
                <a:solidFill>
                  <a:srgbClr val="0070C0"/>
                </a:solidFill>
              </a:rPr>
              <a:t>         -</a:t>
            </a:r>
            <a:r>
              <a:rPr lang="en-US" sz="1846" b="1" kern="0" dirty="0">
                <a:solidFill>
                  <a:srgbClr val="0070C0"/>
                </a:solidFill>
              </a:rPr>
              <a:t>	 </a:t>
            </a:r>
            <a:r>
              <a:rPr lang="en-US" sz="1846" b="1" kern="0" dirty="0" smtClean="0">
                <a:solidFill>
                  <a:srgbClr val="0070C0"/>
                </a:solidFill>
              </a:rPr>
              <a:t>13 </a:t>
            </a:r>
            <a:r>
              <a:rPr lang="en-US" sz="1846" b="1" kern="0" dirty="0">
                <a:solidFill>
                  <a:srgbClr val="0070C0"/>
                </a:solidFill>
              </a:rPr>
              <a:t>Cities </a:t>
            </a:r>
            <a:r>
              <a:rPr lang="en-US" sz="1663" b="1" kern="0" dirty="0">
                <a:solidFill>
                  <a:srgbClr val="0070C0"/>
                </a:solidFill>
              </a:rPr>
              <a:t>(National), 09(International)</a:t>
            </a:r>
            <a:endParaRPr lang="en-US" sz="1846" b="1" kern="0" dirty="0">
              <a:solidFill>
                <a:srgbClr val="0070C0"/>
              </a:solidFill>
            </a:endParaRPr>
          </a:p>
          <a:p>
            <a:pPr marL="429380" indent="-429380" algn="just">
              <a:lnSpc>
                <a:spcPct val="140000"/>
              </a:lnSpc>
              <a:spcBef>
                <a:spcPts val="415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"/>
              <a:defRPr/>
            </a:pPr>
            <a:r>
              <a:rPr lang="en-US" sz="1846" b="1" kern="0" dirty="0">
                <a:solidFill>
                  <a:srgbClr val="0070C0"/>
                </a:solidFill>
              </a:rPr>
              <a:t>Planes Flying over Ahmedabad - 550</a:t>
            </a:r>
          </a:p>
          <a:p>
            <a:pPr marL="429380" indent="-429380" algn="just">
              <a:lnSpc>
                <a:spcPct val="140000"/>
              </a:lnSpc>
              <a:spcBef>
                <a:spcPts val="415"/>
              </a:spcBef>
              <a:buClr>
                <a:schemeClr val="tx2">
                  <a:lumMod val="60000"/>
                  <a:lumOff val="40000"/>
                </a:schemeClr>
              </a:buClr>
              <a:defRPr/>
            </a:pPr>
            <a:r>
              <a:rPr lang="en-US" sz="2215" b="1" i="1" kern="0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  <a:t>Every minute there is a plane flying  over  Ahmedabad.</a:t>
            </a:r>
          </a:p>
          <a:p>
            <a:pPr marL="429380" indent="-429380" algn="just">
              <a:lnSpc>
                <a:spcPct val="140000"/>
              </a:lnSpc>
              <a:spcBef>
                <a:spcPts val="415"/>
              </a:spcBef>
              <a:buClr>
                <a:schemeClr val="bg1"/>
              </a:buClr>
              <a:defRPr/>
            </a:pPr>
            <a:r>
              <a:rPr lang="en-US" sz="1846" kern="0" dirty="0">
                <a:solidFill>
                  <a:schemeClr val="bg1"/>
                </a:solidFill>
              </a:rPr>
              <a:t>					</a:t>
            </a:r>
          </a:p>
          <a:p>
            <a:pPr marL="429380" indent="-429380" algn="just">
              <a:lnSpc>
                <a:spcPct val="140000"/>
              </a:lnSpc>
              <a:spcBef>
                <a:spcPts val="415"/>
              </a:spcBef>
              <a:buClr>
                <a:schemeClr val="bg1"/>
              </a:buClr>
              <a:defRPr/>
            </a:pPr>
            <a:endParaRPr lang="en-US" sz="1846" kern="0" dirty="0">
              <a:solidFill>
                <a:schemeClr val="bg1"/>
              </a:solidFill>
            </a:endParaRPr>
          </a:p>
          <a:p>
            <a:pPr marL="429380" indent="-429380" algn="just">
              <a:lnSpc>
                <a:spcPct val="140000"/>
              </a:lnSpc>
              <a:spcBef>
                <a:spcPts val="415"/>
              </a:spcBef>
              <a:buClr>
                <a:schemeClr val="bg1"/>
              </a:buClr>
              <a:defRPr/>
            </a:pPr>
            <a:r>
              <a:rPr lang="en-US" sz="1846" kern="0" dirty="0">
                <a:solidFill>
                  <a:schemeClr val="bg1"/>
                </a:solidFill>
              </a:rPr>
              <a:t>				  </a:t>
            </a:r>
            <a:endParaRPr lang="en-US" sz="1293" kern="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733797" y="4694686"/>
            <a:ext cx="930063" cy="348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1663" b="1" kern="0" dirty="0">
                <a:solidFill>
                  <a:srgbClr val="BF17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Mumbai</a:t>
            </a:r>
            <a:endParaRPr lang="en-US" sz="1663" b="1" dirty="0">
              <a:solidFill>
                <a:srgbClr val="BF17A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983712" y="5361855"/>
            <a:ext cx="709614" cy="348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1663" b="1" kern="0" dirty="0">
                <a:solidFill>
                  <a:srgbClr val="BF17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Delhi</a:t>
            </a:r>
            <a:endParaRPr lang="en-US" sz="1663" b="1" dirty="0">
              <a:solidFill>
                <a:srgbClr val="BF17A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190542" y="5940681"/>
            <a:ext cx="766557" cy="348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1663" b="1" kern="0" dirty="0">
                <a:solidFill>
                  <a:srgbClr val="BF17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Indore</a:t>
            </a:r>
            <a:endParaRPr lang="en-US" sz="1663" b="1" dirty="0">
              <a:solidFill>
                <a:srgbClr val="BF17A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5246460" y="6357363"/>
            <a:ext cx="857927" cy="348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1663" b="1" kern="0" dirty="0">
                <a:solidFill>
                  <a:srgbClr val="BF17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Kolkata</a:t>
            </a:r>
            <a:endParaRPr lang="en-US" sz="1663" b="1" dirty="0">
              <a:solidFill>
                <a:srgbClr val="BF17A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7059384" y="5803982"/>
            <a:ext cx="1082348" cy="348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1663" b="1" kern="0" dirty="0">
                <a:solidFill>
                  <a:srgbClr val="BF17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Bangalore</a:t>
            </a:r>
            <a:endParaRPr lang="en-US" sz="1663" b="1" dirty="0">
              <a:solidFill>
                <a:srgbClr val="BF17A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977290" y="5361854"/>
            <a:ext cx="1295401" cy="348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1663" b="1" kern="0" dirty="0">
                <a:solidFill>
                  <a:srgbClr val="BF17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Hyderabad</a:t>
            </a:r>
            <a:endParaRPr lang="en-US" sz="1663" b="1" dirty="0">
              <a:solidFill>
                <a:srgbClr val="BF17A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7053489" y="4728811"/>
            <a:ext cx="990601" cy="348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1663" b="1" kern="0" dirty="0">
                <a:solidFill>
                  <a:srgbClr val="BF17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Chennai</a:t>
            </a:r>
            <a:endParaRPr lang="en-US" sz="1663" b="1" dirty="0">
              <a:solidFill>
                <a:srgbClr val="BF17A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766233" y="3847295"/>
            <a:ext cx="764953" cy="348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1663" b="1" kern="0" dirty="0" smtClean="0">
                <a:solidFill>
                  <a:srgbClr val="BF17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Jaipur </a:t>
            </a:r>
            <a:endParaRPr lang="en-US" sz="1663" b="1" dirty="0">
              <a:solidFill>
                <a:srgbClr val="BF17A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277631" y="4287401"/>
            <a:ext cx="633507" cy="348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1663" b="1" kern="0" dirty="0">
                <a:solidFill>
                  <a:srgbClr val="BF17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Pune</a:t>
            </a:r>
            <a:endParaRPr lang="en-US" sz="1663" b="1" dirty="0">
              <a:solidFill>
                <a:srgbClr val="BF17A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8" name="Straight Arrow Connector 17"/>
          <p:cNvCxnSpPr>
            <a:stCxn id="26" idx="0"/>
            <a:endCxn id="17" idx="3"/>
          </p:cNvCxnSpPr>
          <p:nvPr/>
        </p:nvCxnSpPr>
        <p:spPr bwMode="auto">
          <a:xfrm flipH="1" flipV="1">
            <a:off x="4911138" y="4461520"/>
            <a:ext cx="1131296" cy="4079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26" idx="0"/>
            <a:endCxn id="16" idx="2"/>
          </p:cNvCxnSpPr>
          <p:nvPr/>
        </p:nvCxnSpPr>
        <p:spPr bwMode="auto">
          <a:xfrm flipH="1" flipV="1">
            <a:off x="5148710" y="4195532"/>
            <a:ext cx="893724" cy="6739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26" idx="0"/>
            <a:endCxn id="3" idx="2"/>
          </p:cNvCxnSpPr>
          <p:nvPr/>
        </p:nvCxnSpPr>
        <p:spPr bwMode="auto">
          <a:xfrm flipH="1" flipV="1">
            <a:off x="5980653" y="4032014"/>
            <a:ext cx="61780" cy="8374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26" idx="1"/>
            <a:endCxn id="9" idx="3"/>
          </p:cNvCxnSpPr>
          <p:nvPr/>
        </p:nvCxnSpPr>
        <p:spPr bwMode="auto">
          <a:xfrm flipH="1" flipV="1">
            <a:off x="4663860" y="4868805"/>
            <a:ext cx="637024" cy="316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 bwMode="auto">
          <a:xfrm rot="16200000" flipH="1" flipV="1">
            <a:off x="5722124" y="4988607"/>
            <a:ext cx="241788" cy="6746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6" idx="2"/>
            <a:endCxn id="11" idx="3"/>
          </p:cNvCxnSpPr>
          <p:nvPr/>
        </p:nvCxnSpPr>
        <p:spPr bwMode="auto">
          <a:xfrm flipH="1">
            <a:off x="4957099" y="5501774"/>
            <a:ext cx="1085335" cy="6130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6" idx="2"/>
            <a:endCxn id="12" idx="0"/>
          </p:cNvCxnSpPr>
          <p:nvPr/>
        </p:nvCxnSpPr>
        <p:spPr bwMode="auto">
          <a:xfrm flipH="1">
            <a:off x="5675424" y="5501774"/>
            <a:ext cx="367010" cy="8555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6" idx="2"/>
            <a:endCxn id="13" idx="1"/>
          </p:cNvCxnSpPr>
          <p:nvPr/>
        </p:nvCxnSpPr>
        <p:spPr bwMode="auto">
          <a:xfrm>
            <a:off x="6042434" y="5501774"/>
            <a:ext cx="1016950" cy="4763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26" idx="3"/>
            <a:endCxn id="15" idx="2"/>
          </p:cNvCxnSpPr>
          <p:nvPr/>
        </p:nvCxnSpPr>
        <p:spPr bwMode="auto">
          <a:xfrm flipV="1">
            <a:off x="6783983" y="5077043"/>
            <a:ext cx="764804" cy="1085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>
            <a:endCxn id="26" idx="3"/>
          </p:cNvCxnSpPr>
          <p:nvPr/>
        </p:nvCxnSpPr>
        <p:spPr bwMode="auto">
          <a:xfrm>
            <a:off x="6062885" y="5150839"/>
            <a:ext cx="721098" cy="347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26" idx="1"/>
            <a:endCxn id="10" idx="3"/>
          </p:cNvCxnSpPr>
          <p:nvPr/>
        </p:nvCxnSpPr>
        <p:spPr bwMode="auto">
          <a:xfrm flipH="1">
            <a:off x="4693329" y="5185625"/>
            <a:ext cx="607558" cy="3503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 bwMode="auto">
          <a:xfrm>
            <a:off x="5300884" y="4869485"/>
            <a:ext cx="1483099" cy="63228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en-US" sz="1846" b="1" kern="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Ahmedabad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en-US" sz="1663" b="1" kern="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Domestic</a:t>
            </a:r>
            <a:endParaRPr lang="en-US" sz="1663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027263" y="3067843"/>
            <a:ext cx="1447801" cy="422031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3" b="1" dirty="0">
                <a:solidFill>
                  <a:srgbClr val="FFFF00"/>
                </a:solidFill>
              </a:rPr>
              <a:t>Connectivity</a:t>
            </a:r>
          </a:p>
        </p:txBody>
      </p:sp>
      <p:cxnSp>
        <p:nvCxnSpPr>
          <p:cNvPr id="107" name="Straight Arrow Connector 106"/>
          <p:cNvCxnSpPr>
            <a:stCxn id="26" idx="3"/>
            <a:endCxn id="14" idx="0"/>
          </p:cNvCxnSpPr>
          <p:nvPr/>
        </p:nvCxnSpPr>
        <p:spPr bwMode="auto">
          <a:xfrm>
            <a:off x="6783983" y="5185625"/>
            <a:ext cx="841006" cy="1762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6226171" y="3723968"/>
            <a:ext cx="914401" cy="348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3" b="1" kern="0" dirty="0">
                <a:solidFill>
                  <a:srgbClr val="BF17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Goa</a:t>
            </a:r>
          </a:p>
        </p:txBody>
      </p:sp>
      <p:cxnSp>
        <p:nvCxnSpPr>
          <p:cNvPr id="49" name="Straight Arrow Connector 48"/>
          <p:cNvCxnSpPr>
            <a:stCxn id="26" idx="0"/>
            <a:endCxn id="47" idx="2"/>
          </p:cNvCxnSpPr>
          <p:nvPr/>
        </p:nvCxnSpPr>
        <p:spPr bwMode="auto">
          <a:xfrm flipV="1">
            <a:off x="6042433" y="4072208"/>
            <a:ext cx="640937" cy="7972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6950078" y="4397212"/>
            <a:ext cx="1181099" cy="348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3" b="1" kern="0" dirty="0" err="1">
                <a:solidFill>
                  <a:srgbClr val="BF17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Lucknow</a:t>
            </a:r>
            <a:endParaRPr lang="en-US" sz="1663" b="1" kern="0" dirty="0">
              <a:solidFill>
                <a:srgbClr val="BF17A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0" name="Straight Arrow Connector 59"/>
          <p:cNvCxnSpPr>
            <a:stCxn id="26" idx="2"/>
            <a:endCxn id="64" idx="1"/>
          </p:cNvCxnSpPr>
          <p:nvPr/>
        </p:nvCxnSpPr>
        <p:spPr bwMode="auto">
          <a:xfrm>
            <a:off x="6042434" y="5501774"/>
            <a:ext cx="428819" cy="8682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 bwMode="auto">
          <a:xfrm>
            <a:off x="6471253" y="6195869"/>
            <a:ext cx="990977" cy="348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1663" b="1" kern="0" dirty="0">
                <a:solidFill>
                  <a:srgbClr val="BF17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Sri Nagar</a:t>
            </a:r>
            <a:endParaRPr lang="en-US" sz="1663" b="1" dirty="0">
              <a:solidFill>
                <a:srgbClr val="BF17A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0" name="Straight Arrow Connector 69"/>
          <p:cNvCxnSpPr>
            <a:stCxn id="26" idx="0"/>
            <a:endCxn id="53" idx="1"/>
          </p:cNvCxnSpPr>
          <p:nvPr/>
        </p:nvCxnSpPr>
        <p:spPr bwMode="auto">
          <a:xfrm flipV="1">
            <a:off x="6042436" y="4571326"/>
            <a:ext cx="907642" cy="2981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512352" y="3683774"/>
            <a:ext cx="936607" cy="348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63" b="1" kern="0" dirty="0">
                <a:solidFill>
                  <a:srgbClr val="BF17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Bhopal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014297" y="4015677"/>
            <a:ext cx="986023" cy="348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3" b="1" kern="0" dirty="0" err="1">
                <a:solidFill>
                  <a:srgbClr val="BF17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Guhati</a:t>
            </a:r>
            <a:endParaRPr lang="en-US" sz="1663" b="1" kern="0" dirty="0">
              <a:solidFill>
                <a:srgbClr val="BF17A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1" name="Straight Arrow Connector 80"/>
          <p:cNvCxnSpPr>
            <a:stCxn id="26" idx="0"/>
            <a:endCxn id="54" idx="1"/>
          </p:cNvCxnSpPr>
          <p:nvPr/>
        </p:nvCxnSpPr>
        <p:spPr bwMode="auto">
          <a:xfrm flipV="1">
            <a:off x="6042433" y="4189796"/>
            <a:ext cx="971861" cy="6796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/>
          <p:cNvSpPr/>
          <p:nvPr/>
        </p:nvSpPr>
        <p:spPr bwMode="auto">
          <a:xfrm>
            <a:off x="990600" y="5021885"/>
            <a:ext cx="1483099" cy="37638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en-US" sz="1846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Vadodara</a:t>
            </a:r>
            <a:endParaRPr lang="en-US" sz="1663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528876" y="4134572"/>
            <a:ext cx="930063" cy="348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1663" b="1" kern="0" dirty="0" smtClean="0">
                <a:solidFill>
                  <a:srgbClr val="BF17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Mumbai</a:t>
            </a:r>
            <a:endParaRPr lang="en-US" sz="1663" b="1" dirty="0">
              <a:solidFill>
                <a:srgbClr val="BF17A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9" name="Straight Arrow Connector 68"/>
          <p:cNvCxnSpPr>
            <a:stCxn id="61" idx="0"/>
            <a:endCxn id="68" idx="2"/>
          </p:cNvCxnSpPr>
          <p:nvPr/>
        </p:nvCxnSpPr>
        <p:spPr bwMode="auto">
          <a:xfrm flipH="1" flipV="1">
            <a:off x="993908" y="4482809"/>
            <a:ext cx="738242" cy="5390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 bwMode="auto">
          <a:xfrm>
            <a:off x="2063077" y="4149877"/>
            <a:ext cx="930063" cy="348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1663" b="1" kern="0" dirty="0" smtClean="0">
                <a:solidFill>
                  <a:srgbClr val="BF17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Delhi</a:t>
            </a:r>
            <a:endParaRPr lang="en-US" sz="1663" b="1" dirty="0">
              <a:solidFill>
                <a:srgbClr val="BF17A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7" name="Straight Arrow Connector 76"/>
          <p:cNvCxnSpPr>
            <a:stCxn id="61" idx="0"/>
            <a:endCxn id="74" idx="2"/>
          </p:cNvCxnSpPr>
          <p:nvPr/>
        </p:nvCxnSpPr>
        <p:spPr bwMode="auto">
          <a:xfrm flipV="1">
            <a:off x="1732150" y="4498114"/>
            <a:ext cx="795959" cy="5237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/>
          <p:cNvSpPr/>
          <p:nvPr/>
        </p:nvSpPr>
        <p:spPr bwMode="auto">
          <a:xfrm>
            <a:off x="1247881" y="5890018"/>
            <a:ext cx="968535" cy="3482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1663" b="1" kern="0" dirty="0" err="1" smtClean="0">
                <a:solidFill>
                  <a:srgbClr val="BF17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Bagalore</a:t>
            </a:r>
            <a:endParaRPr lang="en-US" sz="1663" b="1" dirty="0">
              <a:solidFill>
                <a:srgbClr val="BF17A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0" name="Straight Arrow Connector 79"/>
          <p:cNvCxnSpPr>
            <a:stCxn id="61" idx="2"/>
            <a:endCxn id="79" idx="0"/>
          </p:cNvCxnSpPr>
          <p:nvPr/>
        </p:nvCxnSpPr>
        <p:spPr bwMode="auto">
          <a:xfrm flipH="1">
            <a:off x="1732149" y="5398270"/>
            <a:ext cx="1" cy="4917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7895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500"/>
                            </p:stCondLst>
                            <p:childTnLst>
                              <p:par>
                                <p:cTn id="8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500"/>
                            </p:stCondLst>
                            <p:childTnLst>
                              <p:par>
                                <p:cTn id="8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000"/>
                            </p:stCondLst>
                            <p:childTnLst>
                              <p:par>
                                <p:cTn id="93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500"/>
                            </p:stCondLst>
                            <p:childTnLst>
                              <p:par>
                                <p:cTn id="9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000"/>
                            </p:stCondLst>
                            <p:childTnLst>
                              <p:par>
                                <p:cTn id="10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500"/>
                            </p:stCondLst>
                            <p:childTnLst>
                              <p:par>
                                <p:cTn id="10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8000"/>
                            </p:stCondLst>
                            <p:childTnLst>
                              <p:par>
                                <p:cTn id="10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8500"/>
                            </p:stCondLst>
                            <p:childTnLst>
                              <p:par>
                                <p:cTn id="1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17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9500"/>
                            </p:stCondLst>
                            <p:childTnLst>
                              <p:par>
                                <p:cTn id="12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8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4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5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6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6" grpId="0" animBg="1"/>
      <p:bldP spid="44" grpId="0" animBg="1"/>
      <p:bldP spid="47" grpId="0"/>
      <p:bldP spid="53" grpId="0"/>
      <p:bldP spid="64" grpId="0"/>
      <p:bldP spid="54" grpId="0"/>
      <p:bldP spid="61" grpId="0" animBg="1"/>
      <p:bldP spid="68" grpId="0"/>
      <p:bldP spid="74" grpId="0"/>
      <p:bldP spid="7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/>
          </p:cNvSpPr>
          <p:nvPr/>
        </p:nvSpPr>
        <p:spPr bwMode="auto">
          <a:xfrm>
            <a:off x="535432" y="853267"/>
            <a:ext cx="4921627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>
              <a:defRPr/>
            </a:pPr>
            <a:r>
              <a:rPr lang="en-US" b="1" dirty="0">
                <a:solidFill>
                  <a:srgbClr val="006600"/>
                </a:solidFill>
                <a:latin typeface="Garamond" pitchFamily="18" charset="0"/>
                <a:cs typeface="Arial" charset="0"/>
              </a:rPr>
              <a:t>The Government of Gujarat has decided to develop all the airstrips in the State, namely: 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en-US" sz="2400" b="1" dirty="0">
                <a:solidFill>
                  <a:srgbClr val="006600"/>
                </a:solidFill>
                <a:latin typeface="Garamond" pitchFamily="18" charset="0"/>
                <a:cs typeface="Arial" charset="0"/>
              </a:rPr>
              <a:t>Ankleshwar</a:t>
            </a:r>
            <a:r>
              <a:rPr lang="en-US" sz="2400" b="1" dirty="0">
                <a:solidFill>
                  <a:srgbClr val="5340C8"/>
                </a:solidFill>
                <a:latin typeface="Garamond" pitchFamily="18" charset="0"/>
                <a:cs typeface="Arial" charset="0"/>
              </a:rPr>
              <a:t> </a:t>
            </a:r>
            <a:r>
              <a:rPr lang="en-US" b="1" dirty="0" err="1">
                <a:solidFill>
                  <a:srgbClr val="CC3300"/>
                </a:solidFill>
                <a:latin typeface="Garamond" pitchFamily="18" charset="0"/>
                <a:cs typeface="Arial" charset="0"/>
              </a:rPr>
              <a:t>Dist.Bharuch</a:t>
            </a:r>
            <a:r>
              <a:rPr lang="en-US" b="1" dirty="0">
                <a:solidFill>
                  <a:srgbClr val="CC3300"/>
                </a:solidFill>
                <a:latin typeface="Garamond" pitchFamily="18" charset="0"/>
                <a:cs typeface="Arial" charset="0"/>
              </a:rPr>
              <a:t>,</a:t>
            </a:r>
            <a:endParaRPr lang="en-US" b="1" dirty="0">
              <a:solidFill>
                <a:srgbClr val="00C029"/>
              </a:solidFill>
              <a:latin typeface="Garamond" pitchFamily="18" charset="0"/>
              <a:cs typeface="Arial" charset="0"/>
            </a:endParaRP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en-US" sz="2400" b="1" dirty="0" err="1" smtClean="0">
                <a:solidFill>
                  <a:srgbClr val="006600"/>
                </a:solidFill>
                <a:latin typeface="Garamond" pitchFamily="18" charset="0"/>
                <a:cs typeface="Arial" charset="0"/>
              </a:rPr>
              <a:t>Palitana</a:t>
            </a:r>
            <a:r>
              <a:rPr lang="en-US" sz="2400" b="1" dirty="0" smtClean="0">
                <a:solidFill>
                  <a:srgbClr val="00C029"/>
                </a:solidFill>
                <a:latin typeface="Garamond" pitchFamily="18" charset="0"/>
                <a:cs typeface="Arial" charset="0"/>
              </a:rPr>
              <a:t> </a:t>
            </a:r>
            <a:r>
              <a:rPr lang="en-US" b="1" dirty="0">
                <a:solidFill>
                  <a:srgbClr val="CC3300"/>
                </a:solidFill>
                <a:latin typeface="Garamond" pitchFamily="18" charset="0"/>
                <a:cs typeface="Arial" charset="0"/>
              </a:rPr>
              <a:t>Dist. Bhavnagar, 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en-US" sz="2400" b="1" dirty="0" err="1" smtClean="0">
                <a:solidFill>
                  <a:srgbClr val="006600"/>
                </a:solidFill>
                <a:latin typeface="Garamond" pitchFamily="18" charset="0"/>
                <a:cs typeface="Arial" charset="0"/>
              </a:rPr>
              <a:t>Morbi</a:t>
            </a:r>
            <a:r>
              <a:rPr lang="en-US" sz="2400" b="1" dirty="0" smtClean="0">
                <a:solidFill>
                  <a:srgbClr val="5340C8"/>
                </a:solidFill>
                <a:latin typeface="Garamond" pitchFamily="18" charset="0"/>
                <a:cs typeface="Arial" charset="0"/>
              </a:rPr>
              <a:t> </a:t>
            </a:r>
            <a:r>
              <a:rPr lang="en-US" b="1" dirty="0" err="1">
                <a:solidFill>
                  <a:srgbClr val="CC3300"/>
                </a:solidFill>
                <a:latin typeface="Garamond" pitchFamily="18" charset="0"/>
                <a:cs typeface="Arial" charset="0"/>
              </a:rPr>
              <a:t>Dist.Morbi</a:t>
            </a:r>
            <a:r>
              <a:rPr lang="en-US" b="1" dirty="0">
                <a:solidFill>
                  <a:srgbClr val="CC3300"/>
                </a:solidFill>
                <a:latin typeface="Garamond" pitchFamily="18" charset="0"/>
                <a:cs typeface="Arial" charset="0"/>
              </a:rPr>
              <a:t>, 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en-US" sz="2400" b="1" dirty="0" err="1" smtClean="0">
                <a:solidFill>
                  <a:srgbClr val="006600"/>
                </a:solidFill>
                <a:latin typeface="Garamond" pitchFamily="18" charset="0"/>
                <a:cs typeface="Arial" charset="0"/>
              </a:rPr>
              <a:t>Dwarka</a:t>
            </a:r>
            <a:r>
              <a:rPr lang="en-US" sz="2400" b="1" dirty="0" smtClean="0">
                <a:solidFill>
                  <a:srgbClr val="00C029"/>
                </a:solidFill>
                <a:latin typeface="Garamond" pitchFamily="18" charset="0"/>
                <a:cs typeface="Arial" charset="0"/>
              </a:rPr>
              <a:t> </a:t>
            </a:r>
            <a:r>
              <a:rPr lang="en-US" b="1" dirty="0" err="1" smtClean="0">
                <a:solidFill>
                  <a:srgbClr val="CC3300"/>
                </a:solidFill>
                <a:latin typeface="Garamond" pitchFamily="18" charset="0"/>
                <a:cs typeface="Arial" charset="0"/>
              </a:rPr>
              <a:t>Dist.Devbhumi</a:t>
            </a:r>
            <a:r>
              <a:rPr lang="en-US" b="1" dirty="0" smtClean="0">
                <a:solidFill>
                  <a:srgbClr val="CC3300"/>
                </a:solidFill>
                <a:latin typeface="Garamond" pitchFamily="18" charset="0"/>
                <a:cs typeface="Arial" charset="0"/>
              </a:rPr>
              <a:t> </a:t>
            </a:r>
            <a:r>
              <a:rPr lang="en-US" b="1" dirty="0" err="1" smtClean="0">
                <a:solidFill>
                  <a:srgbClr val="CC3300"/>
                </a:solidFill>
                <a:latin typeface="Garamond" pitchFamily="18" charset="0"/>
                <a:cs typeface="Arial" charset="0"/>
              </a:rPr>
              <a:t>Dwarka</a:t>
            </a:r>
            <a:r>
              <a:rPr lang="en-US" b="1" dirty="0" smtClean="0">
                <a:solidFill>
                  <a:srgbClr val="CC3300"/>
                </a:solidFill>
                <a:latin typeface="Garamond" pitchFamily="18" charset="0"/>
                <a:cs typeface="Arial" charset="0"/>
              </a:rPr>
              <a:t>, </a:t>
            </a:r>
            <a:endParaRPr lang="en-US" b="1" dirty="0">
              <a:solidFill>
                <a:srgbClr val="CC3300"/>
              </a:solidFill>
              <a:latin typeface="Garamond" pitchFamily="18" charset="0"/>
              <a:cs typeface="Arial" charset="0"/>
            </a:endParaRP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en-US" sz="2400" b="1" dirty="0" err="1" smtClean="0">
                <a:solidFill>
                  <a:srgbClr val="006600"/>
                </a:solidFill>
                <a:latin typeface="Garamond" pitchFamily="18" charset="0"/>
                <a:cs typeface="Arial" charset="0"/>
              </a:rPr>
              <a:t>Dahej</a:t>
            </a:r>
            <a:r>
              <a:rPr lang="en-US" sz="2400" b="1" dirty="0" smtClean="0">
                <a:solidFill>
                  <a:srgbClr val="00C029"/>
                </a:solidFill>
                <a:latin typeface="Garamond" pitchFamily="18" charset="0"/>
                <a:cs typeface="Arial" charset="0"/>
              </a:rPr>
              <a:t> </a:t>
            </a:r>
            <a:r>
              <a:rPr lang="en-US" b="1" dirty="0" err="1" smtClean="0">
                <a:solidFill>
                  <a:srgbClr val="CC3300"/>
                </a:solidFill>
                <a:latin typeface="Garamond" pitchFamily="18" charset="0"/>
                <a:cs typeface="Arial" charset="0"/>
              </a:rPr>
              <a:t>Dist.Bharuch</a:t>
            </a:r>
            <a:endParaRPr lang="en-US" b="1" dirty="0" smtClean="0">
              <a:solidFill>
                <a:srgbClr val="CC3300"/>
              </a:solidFill>
              <a:latin typeface="Garamond" pitchFamily="18" charset="0"/>
              <a:cs typeface="Arial" charset="0"/>
            </a:endParaRP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en-US" sz="2400" b="1" dirty="0" err="1">
                <a:solidFill>
                  <a:srgbClr val="006600"/>
                </a:solidFill>
                <a:latin typeface="Garamond" pitchFamily="18" charset="0"/>
                <a:cs typeface="Arial" charset="0"/>
              </a:rPr>
              <a:t>Ambaji</a:t>
            </a:r>
            <a:r>
              <a:rPr lang="en-US" sz="2400" b="1" dirty="0">
                <a:solidFill>
                  <a:srgbClr val="00C029"/>
                </a:solidFill>
                <a:latin typeface="Garamond" pitchFamily="18" charset="0"/>
                <a:cs typeface="Arial" charset="0"/>
              </a:rPr>
              <a:t> </a:t>
            </a:r>
            <a:r>
              <a:rPr lang="en-US" b="1" dirty="0" err="1">
                <a:solidFill>
                  <a:srgbClr val="CC3300"/>
                </a:solidFill>
                <a:latin typeface="Garamond" pitchFamily="18" charset="0"/>
                <a:cs typeface="Arial" charset="0"/>
              </a:rPr>
              <a:t>Dist.Banaskantha</a:t>
            </a:r>
            <a:r>
              <a:rPr lang="en-US" b="1" dirty="0">
                <a:solidFill>
                  <a:srgbClr val="CC3300"/>
                </a:solidFill>
                <a:latin typeface="Garamond" pitchFamily="18" charset="0"/>
                <a:cs typeface="Arial" charset="0"/>
              </a:rPr>
              <a:t>, </a:t>
            </a:r>
            <a:endParaRPr lang="en-US" b="1" dirty="0" smtClean="0">
              <a:solidFill>
                <a:srgbClr val="CC3300"/>
              </a:solidFill>
              <a:latin typeface="Garamond" pitchFamily="18" charset="0"/>
              <a:cs typeface="Arial" charset="0"/>
            </a:endParaRP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en-US" sz="2400" b="1" dirty="0" err="1" smtClean="0">
                <a:solidFill>
                  <a:srgbClr val="006600"/>
                </a:solidFill>
                <a:latin typeface="Garamond" pitchFamily="18" charset="0"/>
                <a:cs typeface="Arial" charset="0"/>
              </a:rPr>
              <a:t>Dholavira</a:t>
            </a:r>
            <a:r>
              <a:rPr lang="en-US" sz="2400" b="1" dirty="0" smtClean="0">
                <a:solidFill>
                  <a:srgbClr val="00C029"/>
                </a:solidFill>
                <a:latin typeface="Garamond" pitchFamily="18" charset="0"/>
                <a:cs typeface="Arial" charset="0"/>
              </a:rPr>
              <a:t> </a:t>
            </a:r>
            <a:r>
              <a:rPr lang="en-US" b="1" dirty="0" err="1" smtClean="0">
                <a:solidFill>
                  <a:srgbClr val="CC3300"/>
                </a:solidFill>
                <a:latin typeface="Garamond" pitchFamily="18" charset="0"/>
                <a:cs typeface="Arial" charset="0"/>
              </a:rPr>
              <a:t>Dist.Kutch-Bhuj</a:t>
            </a:r>
            <a:r>
              <a:rPr lang="en-US" b="1" dirty="0" smtClean="0">
                <a:solidFill>
                  <a:srgbClr val="CC3300"/>
                </a:solidFill>
                <a:latin typeface="Garamond" pitchFamily="18" charset="0"/>
                <a:cs typeface="Arial" charset="0"/>
              </a:rPr>
              <a:t>,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en-US" sz="2400" b="1" dirty="0" smtClean="0">
                <a:solidFill>
                  <a:srgbClr val="006600"/>
                </a:solidFill>
                <a:latin typeface="Garamond" pitchFamily="18" charset="0"/>
                <a:cs typeface="Arial" charset="0"/>
              </a:rPr>
              <a:t>Greenfield Airport at Rajkot</a:t>
            </a:r>
            <a:r>
              <a:rPr lang="en-US" b="1" dirty="0" smtClean="0">
                <a:solidFill>
                  <a:srgbClr val="00C029"/>
                </a:solidFill>
                <a:latin typeface="Garamond" pitchFamily="18" charset="0"/>
                <a:cs typeface="Arial" charset="0"/>
              </a:rPr>
              <a:t> </a:t>
            </a:r>
            <a:r>
              <a:rPr lang="en-US" b="1" dirty="0" smtClean="0">
                <a:solidFill>
                  <a:srgbClr val="CC3300"/>
                </a:solidFill>
                <a:latin typeface="Garamond" pitchFamily="18" charset="0"/>
                <a:cs typeface="Arial" charset="0"/>
              </a:rPr>
              <a:t> </a:t>
            </a:r>
            <a:endParaRPr lang="en-US" b="1" dirty="0">
              <a:solidFill>
                <a:srgbClr val="CC3300"/>
              </a:solidFill>
              <a:latin typeface="Garamond" pitchFamily="18" charset="0"/>
              <a:cs typeface="Arial" charset="0"/>
            </a:endParaRP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en-US" sz="2400" b="1" dirty="0" err="1" smtClean="0">
                <a:solidFill>
                  <a:srgbClr val="006600"/>
                </a:solidFill>
                <a:latin typeface="Garamond" pitchFamily="18" charset="0"/>
                <a:cs typeface="Arial" charset="0"/>
              </a:rPr>
              <a:t>Bagodara</a:t>
            </a:r>
            <a:r>
              <a:rPr lang="en-US" sz="2400" b="1" dirty="0" smtClean="0">
                <a:solidFill>
                  <a:srgbClr val="5340C8"/>
                </a:solidFill>
                <a:latin typeface="Garamond" pitchFamily="18" charset="0"/>
                <a:cs typeface="Arial" charset="0"/>
              </a:rPr>
              <a:t> </a:t>
            </a:r>
            <a:r>
              <a:rPr lang="en-US" b="1" dirty="0" err="1">
                <a:solidFill>
                  <a:srgbClr val="CC3300"/>
                </a:solidFill>
                <a:latin typeface="Garamond" pitchFamily="18" charset="0"/>
                <a:cs typeface="Arial" charset="0"/>
              </a:rPr>
              <a:t>Dist.Ahmedabad</a:t>
            </a:r>
            <a:r>
              <a:rPr lang="en-US" b="1" dirty="0">
                <a:solidFill>
                  <a:srgbClr val="CC3300"/>
                </a:solidFill>
                <a:latin typeface="Garamond" pitchFamily="18" charset="0"/>
                <a:cs typeface="Arial" charset="0"/>
              </a:rPr>
              <a:t>, (Aviation Park)</a:t>
            </a:r>
          </a:p>
          <a:p>
            <a:pPr algn="just">
              <a:defRPr/>
            </a:pPr>
            <a:endParaRPr lang="en-US" b="1" dirty="0">
              <a:solidFill>
                <a:srgbClr val="006600"/>
              </a:solidFill>
              <a:latin typeface="Garamond" pitchFamily="18" charset="0"/>
              <a:cs typeface="Arial" charset="0"/>
            </a:endParaRPr>
          </a:p>
          <a:p>
            <a:pPr algn="just">
              <a:defRPr/>
            </a:pPr>
            <a:r>
              <a:rPr lang="en-US" b="1" dirty="0">
                <a:solidFill>
                  <a:srgbClr val="006600"/>
                </a:solidFill>
                <a:latin typeface="Garamond" pitchFamily="18" charset="0"/>
                <a:cs typeface="Arial" charset="0"/>
              </a:rPr>
              <a:t>Of which in first stage the following four would be given priority </a:t>
            </a:r>
            <a:r>
              <a:rPr lang="en-US" b="1" dirty="0">
                <a:solidFill>
                  <a:srgbClr val="CC3300"/>
                </a:solidFill>
                <a:latin typeface="Garamond" pitchFamily="18" charset="0"/>
                <a:cs typeface="Arial" charset="0"/>
              </a:rPr>
              <a:t>Ankleshwar, </a:t>
            </a:r>
            <a:r>
              <a:rPr lang="en-US" b="1" dirty="0" err="1" smtClean="0">
                <a:solidFill>
                  <a:srgbClr val="CC3300"/>
                </a:solidFill>
                <a:latin typeface="Garamond" pitchFamily="18" charset="0"/>
                <a:cs typeface="Arial" charset="0"/>
              </a:rPr>
              <a:t>Palitana</a:t>
            </a:r>
            <a:r>
              <a:rPr lang="en-US" b="1" dirty="0" smtClean="0">
                <a:solidFill>
                  <a:srgbClr val="CC3300"/>
                </a:solidFill>
                <a:latin typeface="Garamond" pitchFamily="18" charset="0"/>
                <a:cs typeface="Arial" charset="0"/>
              </a:rPr>
              <a:t>, </a:t>
            </a:r>
            <a:r>
              <a:rPr lang="en-US" b="1" dirty="0" err="1" smtClean="0">
                <a:solidFill>
                  <a:srgbClr val="CC3300"/>
                </a:solidFill>
                <a:latin typeface="Garamond" pitchFamily="18" charset="0"/>
                <a:cs typeface="Arial" charset="0"/>
              </a:rPr>
              <a:t>Dwarka</a:t>
            </a:r>
            <a:r>
              <a:rPr lang="en-US" b="1" dirty="0">
                <a:solidFill>
                  <a:srgbClr val="CC3300"/>
                </a:solidFill>
                <a:latin typeface="Garamond" pitchFamily="18" charset="0"/>
                <a:cs typeface="Arial" charset="0"/>
              </a:rPr>
              <a:t> </a:t>
            </a:r>
            <a:r>
              <a:rPr lang="en-US" b="1" dirty="0" smtClean="0">
                <a:solidFill>
                  <a:srgbClr val="CC3300"/>
                </a:solidFill>
                <a:latin typeface="Garamond" pitchFamily="18" charset="0"/>
                <a:cs typeface="Arial" charset="0"/>
              </a:rPr>
              <a:t>and </a:t>
            </a:r>
            <a:r>
              <a:rPr lang="en-US" b="1" dirty="0" err="1" smtClean="0">
                <a:solidFill>
                  <a:srgbClr val="CC3300"/>
                </a:solidFill>
                <a:latin typeface="Garamond" pitchFamily="18" charset="0"/>
                <a:cs typeface="Arial" charset="0"/>
              </a:rPr>
              <a:t>Ambaji</a:t>
            </a:r>
            <a:r>
              <a:rPr lang="en-US" b="1" dirty="0" smtClean="0">
                <a:solidFill>
                  <a:srgbClr val="CC3300"/>
                </a:solidFill>
                <a:latin typeface="Garamond" pitchFamily="18" charset="0"/>
                <a:cs typeface="Arial" charset="0"/>
              </a:rPr>
              <a:t>.</a:t>
            </a:r>
            <a:r>
              <a:rPr lang="en-US" b="1" dirty="0" smtClean="0">
                <a:solidFill>
                  <a:srgbClr val="5340C8"/>
                </a:solidFill>
                <a:latin typeface="Garamond" pitchFamily="18" charset="0"/>
                <a:cs typeface="Arial" charset="0"/>
              </a:rPr>
              <a:t> </a:t>
            </a:r>
            <a:endParaRPr lang="en-US" b="1" dirty="0">
              <a:solidFill>
                <a:srgbClr val="006600"/>
              </a:solidFill>
              <a:latin typeface="Garamond" pitchFamily="18" charset="0"/>
              <a:cs typeface="Arial" charset="0"/>
            </a:endParaRPr>
          </a:p>
        </p:txBody>
      </p:sp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2165155" y="78459"/>
            <a:ext cx="5575693" cy="80252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2215" b="1" spc="277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Department Obtain Approval for </a:t>
            </a:r>
          </a:p>
          <a:p>
            <a:pPr algn="ctr">
              <a:spcBef>
                <a:spcPct val="0"/>
              </a:spcBef>
            </a:pPr>
            <a:r>
              <a:rPr lang="en-US" sz="2215" b="1" spc="277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CONSTRUCTION OF THE 9 AIRSTRIPS</a:t>
            </a:r>
            <a:endParaRPr lang="en-IN" sz="2215" b="1" spc="277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1269" name="Picture 11" descr="Airstrip Construct2.jpg">
            <a:hlinkClick r:id="" action="ppaction://noaction" highlightClick="1"/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52054" y="5104040"/>
            <a:ext cx="2857333" cy="157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26632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9525000" y="6381750"/>
            <a:ext cx="3810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ACC2C9"/>
              </a:buClr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Tw Cen MT" panose="020B0602020104020603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ACC2C9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Tw Cen MT" panose="020B0602020104020603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987F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8F76883-ECBE-41E6-B72F-1576DB60CB51}" type="slidenum">
              <a:rPr lang="en-US" altLang="en-US" sz="900">
                <a:solidFill>
                  <a:srgbClr val="0066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900" dirty="0">
              <a:solidFill>
                <a:srgbClr val="006600"/>
              </a:solidFill>
              <a:latin typeface="Arial" panose="020B0604020202020204" pitchFamily="34" charset="0"/>
            </a:endParaRPr>
          </a:p>
        </p:txBody>
      </p:sp>
      <p:pic>
        <p:nvPicPr>
          <p:cNvPr id="11268" name="Picture 7" descr="Airstrip Construct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06619" y="4974232"/>
            <a:ext cx="2336016" cy="1350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rgbClr val="0070C0">
                <a:alpha val="60000"/>
              </a:srgbClr>
            </a:glo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550" y="1141072"/>
            <a:ext cx="4531971" cy="3584072"/>
          </a:xfrm>
          <a:prstGeom prst="rect">
            <a:avLst/>
          </a:prstGeom>
        </p:spPr>
      </p:pic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7938209" y="2586175"/>
            <a:ext cx="594328" cy="1803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39" name="Picture 20"/>
          <p:cNvPicPr>
            <a:picLocks noChangeAspect="1" noChangeArrowheads="1"/>
          </p:cNvPicPr>
          <p:nvPr/>
        </p:nvPicPr>
        <p:blipFill>
          <a:blip r:embed="rId6" cstate="print">
            <a:lum bright="-40000"/>
          </a:blip>
          <a:srcRect/>
          <a:stretch>
            <a:fillRect/>
          </a:stretch>
        </p:blipFill>
        <p:spPr bwMode="auto">
          <a:xfrm>
            <a:off x="6871256" y="2965764"/>
            <a:ext cx="258249" cy="168754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TextBox 65"/>
          <p:cNvSpPr txBox="1">
            <a:spLocks noChangeArrowheads="1"/>
          </p:cNvSpPr>
          <p:nvPr/>
        </p:nvSpPr>
        <p:spPr bwMode="auto">
          <a:xfrm>
            <a:off x="6838600" y="3109784"/>
            <a:ext cx="44072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700" b="1" dirty="0">
                <a:solidFill>
                  <a:schemeClr val="bg1"/>
                </a:solidFill>
                <a:cs typeface="Arial" charset="0"/>
              </a:rPr>
              <a:t>Rajkot</a:t>
            </a:r>
          </a:p>
        </p:txBody>
      </p:sp>
      <p:pic>
        <p:nvPicPr>
          <p:cNvPr id="58" name="Picture 20"/>
          <p:cNvPicPr>
            <a:picLocks noChangeAspect="1" noChangeArrowheads="1"/>
          </p:cNvPicPr>
          <p:nvPr/>
        </p:nvPicPr>
        <p:blipFill>
          <a:blip r:embed="rId6" cstate="print">
            <a:lum bright="-40000"/>
          </a:blip>
          <a:srcRect/>
          <a:stretch>
            <a:fillRect/>
          </a:stretch>
        </p:blipFill>
        <p:spPr bwMode="auto">
          <a:xfrm>
            <a:off x="8583183" y="3404262"/>
            <a:ext cx="258249" cy="16875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TextBox 65"/>
          <p:cNvSpPr txBox="1">
            <a:spLocks noChangeArrowheads="1"/>
          </p:cNvSpPr>
          <p:nvPr/>
        </p:nvSpPr>
        <p:spPr bwMode="auto">
          <a:xfrm>
            <a:off x="8481394" y="3516977"/>
            <a:ext cx="656743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700" b="1" dirty="0" err="1" smtClean="0">
                <a:solidFill>
                  <a:schemeClr val="bg1"/>
                </a:solidFill>
                <a:cs typeface="Arial" charset="0"/>
              </a:rPr>
              <a:t>Ankleshwar</a:t>
            </a:r>
            <a:endParaRPr lang="en-US" sz="7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60" name="Picture 20"/>
          <p:cNvPicPr>
            <a:picLocks noChangeAspect="1" noChangeArrowheads="1"/>
          </p:cNvPicPr>
          <p:nvPr/>
        </p:nvPicPr>
        <p:blipFill>
          <a:blip r:embed="rId6" cstate="print">
            <a:lum bright="-40000"/>
          </a:blip>
          <a:srcRect/>
          <a:stretch>
            <a:fillRect/>
          </a:stretch>
        </p:blipFill>
        <p:spPr bwMode="auto">
          <a:xfrm>
            <a:off x="7569274" y="3372961"/>
            <a:ext cx="258249" cy="16875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TextBox 65"/>
          <p:cNvSpPr txBox="1">
            <a:spLocks noChangeArrowheads="1"/>
          </p:cNvSpPr>
          <p:nvPr/>
        </p:nvSpPr>
        <p:spPr bwMode="auto">
          <a:xfrm>
            <a:off x="7473282" y="3516977"/>
            <a:ext cx="512727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700" b="1" dirty="0" err="1" smtClean="0">
                <a:solidFill>
                  <a:schemeClr val="bg1"/>
                </a:solidFill>
                <a:cs typeface="Arial" charset="0"/>
              </a:rPr>
              <a:t>PalitaNa</a:t>
            </a:r>
            <a:endParaRPr lang="en-US" sz="7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62" name="Picture 20"/>
          <p:cNvPicPr>
            <a:picLocks noChangeAspect="1" noChangeArrowheads="1"/>
          </p:cNvPicPr>
          <p:nvPr/>
        </p:nvPicPr>
        <p:blipFill>
          <a:blip r:embed="rId6" cstate="print">
            <a:lum bright="-40000"/>
          </a:blip>
          <a:srcRect/>
          <a:stretch>
            <a:fillRect/>
          </a:stretch>
        </p:blipFill>
        <p:spPr bwMode="auto">
          <a:xfrm>
            <a:off x="6785856" y="2492896"/>
            <a:ext cx="258249" cy="168754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TextBox 65"/>
          <p:cNvSpPr txBox="1">
            <a:spLocks noChangeArrowheads="1"/>
          </p:cNvSpPr>
          <p:nvPr/>
        </p:nvSpPr>
        <p:spPr bwMode="auto">
          <a:xfrm>
            <a:off x="6753200" y="2636916"/>
            <a:ext cx="44072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700" b="1" dirty="0" err="1" smtClean="0">
                <a:solidFill>
                  <a:schemeClr val="bg1"/>
                </a:solidFill>
                <a:cs typeface="Arial" charset="0"/>
              </a:rPr>
              <a:t>Morbi</a:t>
            </a:r>
            <a:endParaRPr lang="en-US" sz="7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64" name="Picture 20"/>
          <p:cNvPicPr>
            <a:picLocks noChangeAspect="1" noChangeArrowheads="1"/>
          </p:cNvPicPr>
          <p:nvPr/>
        </p:nvPicPr>
        <p:blipFill>
          <a:blip r:embed="rId6" cstate="print">
            <a:lum bright="-40000"/>
          </a:blip>
          <a:srcRect/>
          <a:stretch>
            <a:fillRect/>
          </a:stretch>
        </p:blipFill>
        <p:spPr bwMode="auto">
          <a:xfrm>
            <a:off x="5702864" y="3068960"/>
            <a:ext cx="258249" cy="168754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TextBox 65"/>
          <p:cNvSpPr txBox="1">
            <a:spLocks noChangeArrowheads="1"/>
          </p:cNvSpPr>
          <p:nvPr/>
        </p:nvSpPr>
        <p:spPr bwMode="auto">
          <a:xfrm>
            <a:off x="5529064" y="3212980"/>
            <a:ext cx="512727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700" b="1" dirty="0" err="1" smtClean="0">
                <a:solidFill>
                  <a:schemeClr val="bg1"/>
                </a:solidFill>
                <a:cs typeface="Arial" charset="0"/>
              </a:rPr>
              <a:t>Dwarka</a:t>
            </a:r>
            <a:endParaRPr lang="en-US" sz="7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66" name="Picture 20"/>
          <p:cNvPicPr>
            <a:picLocks noChangeAspect="1" noChangeArrowheads="1"/>
          </p:cNvPicPr>
          <p:nvPr/>
        </p:nvPicPr>
        <p:blipFill>
          <a:blip r:embed="rId6" cstate="print">
            <a:lum bright="-40000"/>
          </a:blip>
          <a:srcRect/>
          <a:stretch>
            <a:fillRect/>
          </a:stretch>
        </p:blipFill>
        <p:spPr bwMode="auto">
          <a:xfrm>
            <a:off x="8145339" y="3372961"/>
            <a:ext cx="258249" cy="168754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TextBox 65"/>
          <p:cNvSpPr txBox="1">
            <a:spLocks noChangeArrowheads="1"/>
          </p:cNvSpPr>
          <p:nvPr/>
        </p:nvSpPr>
        <p:spPr bwMode="auto">
          <a:xfrm>
            <a:off x="8058017" y="3516977"/>
            <a:ext cx="567393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700" b="1" dirty="0" smtClean="0">
                <a:solidFill>
                  <a:schemeClr val="bg1"/>
                </a:solidFill>
                <a:cs typeface="Arial" charset="0"/>
              </a:rPr>
              <a:t>Bharuch</a:t>
            </a:r>
            <a:endParaRPr lang="en-US" sz="7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68" name="Picture 20"/>
          <p:cNvPicPr>
            <a:picLocks noChangeAspect="1" noChangeArrowheads="1"/>
          </p:cNvPicPr>
          <p:nvPr/>
        </p:nvPicPr>
        <p:blipFill>
          <a:blip r:embed="rId6" cstate="print">
            <a:lum bright="-40000"/>
          </a:blip>
          <a:srcRect/>
          <a:stretch>
            <a:fillRect/>
          </a:stretch>
        </p:blipFill>
        <p:spPr bwMode="auto">
          <a:xfrm>
            <a:off x="8289355" y="1412776"/>
            <a:ext cx="258249" cy="168754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TextBox 65"/>
          <p:cNvSpPr txBox="1">
            <a:spLocks noChangeArrowheads="1"/>
          </p:cNvSpPr>
          <p:nvPr/>
        </p:nvSpPr>
        <p:spPr bwMode="auto">
          <a:xfrm>
            <a:off x="8193360" y="1556796"/>
            <a:ext cx="55306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700" b="1" dirty="0" err="1" smtClean="0">
                <a:solidFill>
                  <a:schemeClr val="bg1"/>
                </a:solidFill>
                <a:cs typeface="Arial" charset="0"/>
              </a:rPr>
              <a:t>Ambaji</a:t>
            </a:r>
            <a:endParaRPr lang="en-US" sz="7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70" name="Picture 20"/>
          <p:cNvPicPr>
            <a:picLocks noChangeAspect="1" noChangeArrowheads="1"/>
          </p:cNvPicPr>
          <p:nvPr/>
        </p:nvPicPr>
        <p:blipFill>
          <a:blip r:embed="rId6" cstate="print">
            <a:lum bright="-40000"/>
          </a:blip>
          <a:srcRect/>
          <a:stretch>
            <a:fillRect/>
          </a:stretch>
        </p:blipFill>
        <p:spPr bwMode="auto">
          <a:xfrm>
            <a:off x="6417147" y="1772816"/>
            <a:ext cx="258249" cy="168754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TextBox 65"/>
          <p:cNvSpPr txBox="1">
            <a:spLocks noChangeArrowheads="1"/>
          </p:cNvSpPr>
          <p:nvPr/>
        </p:nvSpPr>
        <p:spPr bwMode="auto">
          <a:xfrm>
            <a:off x="6321154" y="1916835"/>
            <a:ext cx="615891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700" b="1" dirty="0" err="1" smtClean="0">
                <a:solidFill>
                  <a:schemeClr val="bg1"/>
                </a:solidFill>
                <a:cs typeface="Arial" charset="0"/>
              </a:rPr>
              <a:t>Dholavira</a:t>
            </a:r>
            <a:endParaRPr lang="en-US" sz="700" b="1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72" name="Picture 20"/>
          <p:cNvPicPr>
            <a:picLocks noChangeAspect="1" noChangeArrowheads="1"/>
          </p:cNvPicPr>
          <p:nvPr/>
        </p:nvPicPr>
        <p:blipFill>
          <a:blip r:embed="rId6" cstate="print">
            <a:lum bright="-40000"/>
          </a:blip>
          <a:srcRect/>
          <a:stretch>
            <a:fillRect/>
          </a:stretch>
        </p:blipFill>
        <p:spPr bwMode="auto">
          <a:xfrm>
            <a:off x="7433930" y="2780928"/>
            <a:ext cx="258249" cy="168754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TextBox 65"/>
          <p:cNvSpPr txBox="1">
            <a:spLocks noChangeArrowheads="1"/>
          </p:cNvSpPr>
          <p:nvPr/>
        </p:nvSpPr>
        <p:spPr bwMode="auto">
          <a:xfrm>
            <a:off x="7329266" y="2924948"/>
            <a:ext cx="536937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700" b="1" dirty="0" err="1" smtClean="0">
                <a:solidFill>
                  <a:schemeClr val="bg1"/>
                </a:solidFill>
                <a:cs typeface="Arial" charset="0"/>
              </a:rPr>
              <a:t>Bagodara</a:t>
            </a:r>
            <a:endParaRPr lang="en-US" sz="700" b="1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804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11" presetID="1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3" dur="500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6" dur="500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00"/>
                            </p:stCondLst>
                            <p:childTnLst>
                              <p:par>
                                <p:cTn id="18" presetID="1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0" dur="500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3" dur="500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6" dur="500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00"/>
                            </p:stCondLst>
                            <p:childTnLst>
                              <p:par>
                                <p:cTn id="28" presetID="1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30" dur="500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33" dur="500"/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36" dur="500"/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39" dur="500"/>
                                        <p:tgtEl>
                                          <p:spTgt spid="204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42" dur="500"/>
                                        <p:tgtEl>
                                          <p:spTgt spid="204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700"/>
                            </p:stCondLst>
                            <p:childTnLst>
                              <p:par>
                                <p:cTn id="44" presetID="1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46" dur="500"/>
                                        <p:tgtEl>
                                          <p:spTgt spid="2048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00"/>
                            </p:stCondLst>
                            <p:childTnLst>
                              <p:par>
                                <p:cTn id="4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build="allAtOnce"/>
      <p:bldP spid="20483" grpId="0" animBg="1"/>
      <p:bldP spid="19" grpId="0"/>
      <p:bldP spid="43" grpId="0"/>
      <p:bldP spid="59" grpId="0"/>
      <p:bldP spid="61" grpId="0"/>
      <p:bldP spid="63" grpId="0"/>
      <p:bldP spid="65" grpId="0"/>
      <p:bldP spid="67" grpId="0"/>
      <p:bldP spid="69" grpId="0"/>
      <p:bldP spid="71" grpId="0"/>
      <p:bldP spid="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04800" y="1066800"/>
            <a:ext cx="9220200" cy="5715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just">
              <a:lnSpc>
                <a:spcPct val="130000"/>
              </a:lnSpc>
              <a:buClr>
                <a:srgbClr val="00CC00"/>
              </a:buClr>
              <a:buSzPct val="115000"/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tx2"/>
                </a:solidFill>
              </a:rPr>
              <a:t>The Government Gujarat is actively working on providing incentives/ concessions as per signed MOU for the development of regional air connectivity scheme.  The details are as under;</a:t>
            </a:r>
          </a:p>
          <a:p>
            <a:pPr lvl="1" algn="just">
              <a:lnSpc>
                <a:spcPct val="130000"/>
              </a:lnSpc>
              <a:buClr>
                <a:srgbClr val="00CC00"/>
              </a:buClr>
              <a:buSzPct val="115000"/>
              <a:buFont typeface="Wingdings" pitchFamily="2" charset="2"/>
              <a:buChar char="Q"/>
            </a:pPr>
            <a:r>
              <a:rPr lang="en-US" sz="1800" dirty="0" smtClean="0">
                <a:solidFill>
                  <a:schemeClr val="tx2"/>
                </a:solidFill>
              </a:rPr>
              <a:t>Reduce VAT on ATF </a:t>
            </a:r>
            <a:r>
              <a:rPr lang="en-US" sz="1800" dirty="0" err="1" smtClean="0">
                <a:solidFill>
                  <a:schemeClr val="tx2"/>
                </a:solidFill>
              </a:rPr>
              <a:t>upto</a:t>
            </a:r>
            <a:r>
              <a:rPr lang="en-US" sz="1800" dirty="0" smtClean="0">
                <a:solidFill>
                  <a:schemeClr val="tx2"/>
                </a:solidFill>
              </a:rPr>
              <a:t> 1</a:t>
            </a:r>
            <a:r>
              <a:rPr lang="en-US" sz="1800" smtClean="0">
                <a:solidFill>
                  <a:schemeClr val="tx2"/>
                </a:solidFill>
              </a:rPr>
              <a:t>% </a:t>
            </a:r>
            <a:endParaRPr lang="en-US" sz="1800" dirty="0" smtClean="0">
              <a:solidFill>
                <a:schemeClr val="tx2"/>
              </a:solidFill>
            </a:endParaRPr>
          </a:p>
          <a:p>
            <a:pPr lvl="1" algn="just">
              <a:lnSpc>
                <a:spcPct val="130000"/>
              </a:lnSpc>
              <a:buClr>
                <a:srgbClr val="00CC00"/>
              </a:buClr>
              <a:buSzPct val="115000"/>
              <a:buFont typeface="Wingdings" pitchFamily="2" charset="2"/>
              <a:buChar char="Q"/>
            </a:pPr>
            <a:r>
              <a:rPr lang="en-US" sz="1800" dirty="0" smtClean="0">
                <a:solidFill>
                  <a:schemeClr val="tx2"/>
                </a:solidFill>
              </a:rPr>
              <a:t>Free Security and Fire </a:t>
            </a:r>
            <a:r>
              <a:rPr lang="en-US" sz="1800" dirty="0" smtClean="0">
                <a:solidFill>
                  <a:schemeClr val="tx2"/>
                </a:solidFill>
              </a:rPr>
              <a:t>Services</a:t>
            </a:r>
            <a:endParaRPr lang="en-US" sz="1800" dirty="0" smtClean="0">
              <a:solidFill>
                <a:schemeClr val="tx2"/>
              </a:solidFill>
            </a:endParaRPr>
          </a:p>
          <a:p>
            <a:pPr lvl="1" algn="just">
              <a:lnSpc>
                <a:spcPct val="130000"/>
              </a:lnSpc>
              <a:buClr>
                <a:srgbClr val="00CC00"/>
              </a:buClr>
              <a:buSzPct val="115000"/>
              <a:buFont typeface="Wingdings" pitchFamily="2" charset="2"/>
              <a:buChar char="Q"/>
            </a:pPr>
            <a:r>
              <a:rPr lang="en-US" sz="1800" dirty="0" smtClean="0">
                <a:solidFill>
                  <a:schemeClr val="tx2"/>
                </a:solidFill>
              </a:rPr>
              <a:t>Ambulance Services</a:t>
            </a:r>
          </a:p>
          <a:p>
            <a:pPr lvl="1" algn="just">
              <a:lnSpc>
                <a:spcPct val="130000"/>
              </a:lnSpc>
              <a:buClr>
                <a:srgbClr val="00CC00"/>
              </a:buClr>
              <a:buSzPct val="115000"/>
              <a:buFont typeface="Wingdings" pitchFamily="2" charset="2"/>
              <a:buChar char="Q"/>
            </a:pPr>
            <a:r>
              <a:rPr lang="en-US" sz="1800" dirty="0" smtClean="0">
                <a:solidFill>
                  <a:schemeClr val="tx2"/>
                </a:solidFill>
              </a:rPr>
              <a:t>Water, Electricity and Other relevant amenities at concession rate</a:t>
            </a:r>
          </a:p>
          <a:p>
            <a:pPr lvl="1" algn="just">
              <a:lnSpc>
                <a:spcPct val="130000"/>
              </a:lnSpc>
              <a:buClr>
                <a:srgbClr val="00CC00"/>
              </a:buClr>
              <a:buSzPct val="115000"/>
              <a:buFont typeface="Wingdings" pitchFamily="2" charset="2"/>
              <a:buChar char="Q"/>
            </a:pPr>
            <a:r>
              <a:rPr lang="en-US" sz="1800" dirty="0" smtClean="0">
                <a:solidFill>
                  <a:schemeClr val="tx2"/>
                </a:solidFill>
              </a:rPr>
              <a:t>Land free of cost if required </a:t>
            </a:r>
          </a:p>
          <a:p>
            <a:pPr algn="just">
              <a:lnSpc>
                <a:spcPct val="130000"/>
              </a:lnSpc>
              <a:buClr>
                <a:srgbClr val="00CC00"/>
              </a:buClr>
              <a:buSzPct val="115000"/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2"/>
                </a:solidFill>
              </a:rPr>
              <a:t>The additional add-ons is under consideration for attracting the private airlines to come in Gujarat.  The details are as under;</a:t>
            </a:r>
          </a:p>
          <a:p>
            <a:pPr lvl="1" algn="just">
              <a:lnSpc>
                <a:spcPct val="130000"/>
              </a:lnSpc>
              <a:buClr>
                <a:srgbClr val="00CC00"/>
              </a:buClr>
              <a:buSzPct val="115000"/>
              <a:buFont typeface="Wingdings" pitchFamily="2" charset="2"/>
              <a:buChar char="Q"/>
            </a:pPr>
            <a:r>
              <a:rPr lang="en-US" sz="1800" dirty="0" smtClean="0">
                <a:solidFill>
                  <a:schemeClr val="tx2"/>
                </a:solidFill>
              </a:rPr>
              <a:t>Additional VGF </a:t>
            </a:r>
            <a:r>
              <a:rPr lang="en-US" sz="1800" dirty="0" err="1" smtClean="0">
                <a:solidFill>
                  <a:schemeClr val="tx2"/>
                </a:solidFill>
              </a:rPr>
              <a:t>upto</a:t>
            </a:r>
            <a:r>
              <a:rPr lang="en-US" sz="1800" dirty="0" smtClean="0">
                <a:solidFill>
                  <a:schemeClr val="tx2"/>
                </a:solidFill>
              </a:rPr>
              <a:t> 10%</a:t>
            </a:r>
          </a:p>
          <a:p>
            <a:pPr lvl="1" algn="just">
              <a:lnSpc>
                <a:spcPct val="130000"/>
              </a:lnSpc>
              <a:buClr>
                <a:srgbClr val="00CC00"/>
              </a:buClr>
              <a:buSzPct val="115000"/>
              <a:buFont typeface="Wingdings" pitchFamily="2" charset="2"/>
              <a:buChar char="Q"/>
            </a:pPr>
            <a:r>
              <a:rPr lang="en-US" sz="1800" dirty="0" smtClean="0">
                <a:solidFill>
                  <a:schemeClr val="tx2"/>
                </a:solidFill>
              </a:rPr>
              <a:t>Airport charges to be reimbursed on actual like: UDF, PSF, Housing charges</a:t>
            </a:r>
          </a:p>
          <a:p>
            <a:pPr lvl="1" algn="just">
              <a:lnSpc>
                <a:spcPct val="130000"/>
              </a:lnSpc>
              <a:buClr>
                <a:srgbClr val="00CC00"/>
              </a:buClr>
              <a:buSzPct val="115000"/>
              <a:buFont typeface="Wingdings" pitchFamily="2" charset="2"/>
              <a:buChar char="Q"/>
            </a:pPr>
            <a:endParaRPr lang="en-US" sz="1800" dirty="0" smtClean="0">
              <a:solidFill>
                <a:schemeClr val="tx2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95300" y="46038"/>
            <a:ext cx="8915400" cy="715962"/>
          </a:xfrm>
          <a:solidFill>
            <a:schemeClr val="accent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15" b="1" spc="277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Incentives under RCS</a:t>
            </a:r>
            <a:endParaRPr lang="en-US" sz="2215" b="1" spc="277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9525000" y="6381750"/>
            <a:ext cx="3810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ACC2C9"/>
              </a:buClr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Tw Cen MT" panose="020B0602020104020603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ACC2C9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Tw Cen MT" panose="020B0602020104020603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987F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900" dirty="0">
                <a:solidFill>
                  <a:srgbClr val="006600"/>
                </a:solidFill>
                <a:latin typeface="Arial" panose="020B06040202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69590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46038"/>
            <a:ext cx="8915400" cy="715962"/>
          </a:xfrm>
          <a:solidFill>
            <a:schemeClr val="accent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15" b="1" spc="277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 RCS following routs to be proposed</a:t>
            </a:r>
            <a:endParaRPr lang="en-US" sz="2215" b="1" spc="277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48276" y="4819254"/>
            <a:ext cx="1828800" cy="175458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n-IN" sz="1400" dirty="0" err="1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Mehsana</a:t>
            </a:r>
            <a:r>
              <a:rPr lang="en-IN" sz="1400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 – </a:t>
            </a:r>
            <a:r>
              <a:rPr lang="en-IN" sz="1400" dirty="0" err="1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Surat</a:t>
            </a:r>
            <a:r>
              <a:rPr lang="en-IN" sz="1400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 </a:t>
            </a:r>
            <a:endParaRPr lang="en-IN" sz="1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n-IN" sz="1400" dirty="0" err="1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Deesa</a:t>
            </a:r>
            <a:r>
              <a:rPr lang="en-IN" sz="1400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 – </a:t>
            </a:r>
            <a:r>
              <a:rPr lang="en-IN" sz="1400" dirty="0" err="1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Amreli</a:t>
            </a:r>
            <a:endParaRPr lang="en-IN" sz="1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n-IN" sz="1400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Vadodara – </a:t>
            </a:r>
            <a:r>
              <a:rPr lang="en-IN" sz="1400" dirty="0" err="1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Mandvi</a:t>
            </a:r>
            <a:endParaRPr lang="en-IN" sz="1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n-IN" sz="1400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Rajkot – </a:t>
            </a:r>
            <a:r>
              <a:rPr lang="en-IN" sz="1400" dirty="0" err="1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Porbandar</a:t>
            </a:r>
            <a:endParaRPr lang="en-IN" sz="1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n-IN" sz="1400" dirty="0" err="1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Mehsana</a:t>
            </a:r>
            <a:r>
              <a:rPr lang="en-IN" sz="1400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 – Jamnagar </a:t>
            </a:r>
            <a:endParaRPr lang="en-IN" sz="1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n-IN" sz="1400" dirty="0" err="1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Mehsana</a:t>
            </a:r>
            <a:r>
              <a:rPr lang="en-IN" sz="1400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- Udaipur </a:t>
            </a:r>
            <a:endParaRPr lang="en-IN" sz="1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  <a:p>
            <a:r>
              <a:rPr lang="en-IN" sz="1400" dirty="0" err="1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Mehsana</a:t>
            </a:r>
            <a:r>
              <a:rPr lang="en-IN" sz="1400" dirty="0">
                <a:solidFill>
                  <a:srgbClr val="FF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 – Indore </a:t>
            </a:r>
            <a:endParaRPr lang="en-IN" sz="1400" dirty="0">
              <a:solidFill>
                <a:srgbClr val="FF000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674975" y="3042394"/>
            <a:ext cx="734496" cy="2734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n-IN" sz="1100" b="1" dirty="0" err="1">
                <a:latin typeface="Arial Black" panose="020B0A04020102020204" pitchFamily="34" charset="0"/>
                <a:ea typeface="Calibri" panose="020F0502020204030204" pitchFamily="34" charset="0"/>
                <a:cs typeface="Shruti" panose="020B0502040204020203" pitchFamily="34" charset="0"/>
              </a:rPr>
              <a:t>Mandvi</a:t>
            </a:r>
            <a:endParaRPr lang="en-IN" sz="1050" b="1" dirty="0">
              <a:latin typeface="Arial Black" panose="020B0A0402010202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" t="645" r="956" b="1158"/>
          <a:stretch/>
        </p:blipFill>
        <p:spPr>
          <a:xfrm>
            <a:off x="1295400" y="838200"/>
            <a:ext cx="7543801" cy="57912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715001" y="1581430"/>
            <a:ext cx="663964" cy="2616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IN" sz="1100" b="1" dirty="0" err="1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Shruti" panose="020B0502040204020203" pitchFamily="34" charset="0"/>
              </a:rPr>
              <a:t>Deesa</a:t>
            </a:r>
            <a:endParaRPr lang="en-IN" sz="11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724094" y="2904609"/>
            <a:ext cx="877163" cy="2616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IN" sz="1100" b="1" dirty="0" err="1" smtClean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Shruti" panose="020B0502040204020203" pitchFamily="34" charset="0"/>
              </a:rPr>
              <a:t>Mehsana</a:t>
            </a:r>
            <a:endParaRPr lang="en-IN" sz="11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609488" y="4955332"/>
            <a:ext cx="601447" cy="2616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IN" sz="1100" b="1" dirty="0" err="1" smtClean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Shruti" panose="020B0502040204020203" pitchFamily="34" charset="0"/>
              </a:rPr>
              <a:t>Surat</a:t>
            </a:r>
            <a:endParaRPr lang="en-IN" sz="11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876620" y="3967490"/>
            <a:ext cx="923651" cy="2616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IN" sz="1100" b="1" dirty="0" smtClean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Shruti" panose="020B0502040204020203" pitchFamily="34" charset="0"/>
              </a:rPr>
              <a:t>Vadodara</a:t>
            </a:r>
            <a:endParaRPr lang="en-IN" sz="11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819401" y="2904609"/>
            <a:ext cx="734496" cy="2616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IN" sz="1100" b="1" dirty="0" err="1" smtClean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Shruti" panose="020B0502040204020203" pitchFamily="34" charset="0"/>
              </a:rPr>
              <a:t>Mandvi</a:t>
            </a:r>
            <a:endParaRPr lang="en-IN" sz="11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484649" y="3748881"/>
            <a:ext cx="955711" cy="2616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IN" sz="1100" b="1" dirty="0" smtClean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Shruti" panose="020B0502040204020203" pitchFamily="34" charset="0"/>
              </a:rPr>
              <a:t>Jamnagar</a:t>
            </a:r>
            <a:endParaRPr lang="en-IN" sz="11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911528" y="4595182"/>
            <a:ext cx="979755" cy="2616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IN" sz="1100" b="1" dirty="0" err="1" smtClean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Shruti" panose="020B0502040204020203" pitchFamily="34" charset="0"/>
              </a:rPr>
              <a:t>Porbandar</a:t>
            </a:r>
            <a:endParaRPr lang="en-IN" sz="11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648201" y="4692977"/>
            <a:ext cx="684803" cy="2616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IN" sz="1100" b="1" dirty="0" err="1" smtClean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Shruti" panose="020B0502040204020203" pitchFamily="34" charset="0"/>
              </a:rPr>
              <a:t>Amreli</a:t>
            </a:r>
            <a:endParaRPr lang="en-IN" sz="11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</p:txBody>
      </p:sp>
      <p:cxnSp>
        <p:nvCxnSpPr>
          <p:cNvPr id="28" name="Straight Arrow Connector 27"/>
          <p:cNvCxnSpPr>
            <a:stCxn id="27" idx="0"/>
            <a:endCxn id="17" idx="2"/>
          </p:cNvCxnSpPr>
          <p:nvPr/>
        </p:nvCxnSpPr>
        <p:spPr>
          <a:xfrm flipV="1">
            <a:off x="4990603" y="1843040"/>
            <a:ext cx="1056380" cy="284993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0" idx="0"/>
            <a:endCxn id="19" idx="2"/>
          </p:cNvCxnSpPr>
          <p:nvPr/>
        </p:nvCxnSpPr>
        <p:spPr>
          <a:xfrm flipH="1" flipV="1">
            <a:off x="6162676" y="3166219"/>
            <a:ext cx="747536" cy="178911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4" idx="0"/>
          </p:cNvCxnSpPr>
          <p:nvPr/>
        </p:nvCxnSpPr>
        <p:spPr>
          <a:xfrm flipV="1">
            <a:off x="3962505" y="3042394"/>
            <a:ext cx="1828696" cy="70648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23" idx="2"/>
            <a:endCxn id="22" idx="1"/>
          </p:cNvCxnSpPr>
          <p:nvPr/>
        </p:nvCxnSpPr>
        <p:spPr>
          <a:xfrm>
            <a:off x="3186649" y="3166219"/>
            <a:ext cx="3689971" cy="93207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4195582" y="4111952"/>
            <a:ext cx="686406" cy="2616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IN" sz="1100" b="1" dirty="0" smtClean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Shruti" panose="020B0502040204020203" pitchFamily="34" charset="0"/>
              </a:rPr>
              <a:t>Rajkot</a:t>
            </a:r>
            <a:endParaRPr lang="en-IN" sz="11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</p:txBody>
      </p:sp>
      <p:cxnSp>
        <p:nvCxnSpPr>
          <p:cNvPr id="41" name="Straight Arrow Connector 40"/>
          <p:cNvCxnSpPr>
            <a:stCxn id="40" idx="1"/>
            <a:endCxn id="25" idx="0"/>
          </p:cNvCxnSpPr>
          <p:nvPr/>
        </p:nvCxnSpPr>
        <p:spPr>
          <a:xfrm flipH="1">
            <a:off x="3401406" y="4242757"/>
            <a:ext cx="794176" cy="35242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54" idx="2"/>
            <a:endCxn id="19" idx="0"/>
          </p:cNvCxnSpPr>
          <p:nvPr/>
        </p:nvCxnSpPr>
        <p:spPr>
          <a:xfrm flipH="1">
            <a:off x="6162676" y="1712235"/>
            <a:ext cx="2510626" cy="11923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55" idx="1"/>
            <a:endCxn id="19" idx="3"/>
          </p:cNvCxnSpPr>
          <p:nvPr/>
        </p:nvCxnSpPr>
        <p:spPr>
          <a:xfrm flipH="1" flipV="1">
            <a:off x="6601257" y="3035414"/>
            <a:ext cx="2472350" cy="46603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8278802" y="1450625"/>
            <a:ext cx="788999" cy="2616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IN" sz="1100" b="1" dirty="0" smtClean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Shruti" panose="020B0502040204020203" pitchFamily="34" charset="0"/>
              </a:rPr>
              <a:t>Udaipur</a:t>
            </a:r>
            <a:endParaRPr lang="en-IN" sz="11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9073607" y="3370647"/>
            <a:ext cx="679994" cy="2616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IN" sz="1100" b="1" dirty="0" smtClean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Indore</a:t>
            </a:r>
            <a:endParaRPr lang="en-IN" sz="11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190500" y="4703192"/>
            <a:ext cx="2735265" cy="200240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sz="1600" b="1" dirty="0" err="1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Mehsana</a:t>
            </a:r>
            <a:r>
              <a:rPr lang="en-IN" sz="1600" b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 </a:t>
            </a:r>
            <a:r>
              <a:rPr lang="en-IN" b="1" dirty="0" smtClean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⇆</a:t>
            </a:r>
            <a:r>
              <a:rPr lang="en-IN" sz="1600" b="1" dirty="0" smtClean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 </a:t>
            </a:r>
            <a:r>
              <a:rPr lang="en-IN" sz="1600" b="1" dirty="0" err="1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Surat</a:t>
            </a:r>
            <a:r>
              <a:rPr lang="en-IN" sz="1600" b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 </a:t>
            </a:r>
            <a:endParaRPr lang="en-IN" sz="14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sz="1600" b="1" dirty="0" err="1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Deesa</a:t>
            </a:r>
            <a:r>
              <a:rPr lang="en-IN" sz="1600" b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 ⇆</a:t>
            </a:r>
            <a:r>
              <a:rPr lang="en-IN" sz="1600" b="1" dirty="0" smtClean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 </a:t>
            </a:r>
            <a:r>
              <a:rPr lang="en-IN" sz="1600" b="1" dirty="0" err="1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Amreli</a:t>
            </a:r>
            <a:endParaRPr lang="en-IN" sz="14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sz="1600" b="1" dirty="0" smtClean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Vadodara </a:t>
            </a:r>
            <a:r>
              <a:rPr lang="en-IN" sz="1600" b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⇆</a:t>
            </a:r>
            <a:r>
              <a:rPr lang="en-IN" sz="1600" b="1" dirty="0" smtClean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 </a:t>
            </a:r>
            <a:r>
              <a:rPr lang="en-IN" sz="1600" b="1" dirty="0" err="1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Mandvi</a:t>
            </a:r>
            <a:endParaRPr lang="en-IN" sz="14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sz="1600" b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Rajkot ⇆</a:t>
            </a:r>
            <a:r>
              <a:rPr lang="en-IN" sz="1600" b="1" dirty="0" smtClean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 </a:t>
            </a:r>
            <a:r>
              <a:rPr lang="en-IN" sz="1600" b="1" dirty="0" err="1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Porbandar</a:t>
            </a:r>
            <a:endParaRPr lang="en-IN" sz="14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sz="1600" b="1" dirty="0" err="1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Mehsana</a:t>
            </a:r>
            <a:r>
              <a:rPr lang="en-IN" sz="1600" b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 ⇆</a:t>
            </a:r>
            <a:r>
              <a:rPr lang="en-IN" sz="1600" b="1" dirty="0" smtClean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 </a:t>
            </a:r>
            <a:r>
              <a:rPr lang="en-IN" sz="1600" b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Jamnagar </a:t>
            </a:r>
            <a:endParaRPr lang="en-IN" sz="14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sz="16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Mehsana</a:t>
            </a:r>
            <a:r>
              <a:rPr lang="en-IN" sz="1600" b="1" dirty="0" smtClean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 </a:t>
            </a:r>
            <a:r>
              <a:rPr lang="en-IN" sz="1600" b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⇆</a:t>
            </a:r>
            <a:r>
              <a:rPr lang="en-IN" sz="1600" b="1" dirty="0" smtClean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 </a:t>
            </a:r>
            <a:r>
              <a:rPr lang="en-IN" sz="1600" b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Udaipur </a:t>
            </a:r>
            <a:endParaRPr lang="en-IN" sz="14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N" sz="1600" b="1" dirty="0" err="1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Mehsana</a:t>
            </a:r>
            <a:r>
              <a:rPr lang="en-IN" sz="1600" b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 ⇆</a:t>
            </a:r>
            <a:r>
              <a:rPr lang="en-IN" sz="1600" b="1" dirty="0" smtClean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 </a:t>
            </a:r>
            <a:r>
              <a:rPr lang="en-IN" sz="1600" b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Shruti" panose="020B0502040204020203" pitchFamily="34" charset="0"/>
              </a:rPr>
              <a:t>Indore </a:t>
            </a:r>
            <a:endParaRPr lang="en-IN" sz="14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Shruti" panose="020B0502040204020203" pitchFamily="34" charset="0"/>
            </a:endParaRPr>
          </a:p>
        </p:txBody>
      </p:sp>
      <p:sp>
        <p:nvSpPr>
          <p:cNvPr id="71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9525000" y="6381750"/>
            <a:ext cx="3810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ACC2C9"/>
              </a:buClr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Tw Cen MT" panose="020B0602020104020603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ACC2C9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Tw Cen MT" panose="020B0602020104020603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987F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900" dirty="0">
                <a:solidFill>
                  <a:srgbClr val="006600"/>
                </a:solidFill>
                <a:latin typeface="Arial" panose="020B060402020202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20186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Text Box 6"/>
          <p:cNvSpPr txBox="1">
            <a:spLocks noChangeArrowheads="1"/>
          </p:cNvSpPr>
          <p:nvPr/>
        </p:nvSpPr>
        <p:spPr bwMode="auto">
          <a:xfrm>
            <a:off x="4166685" y="4419600"/>
            <a:ext cx="51054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Handwriting" panose="03010101010101010101" pitchFamily="66" charset="0"/>
              </a:rPr>
              <a:t>THANK YOU</a:t>
            </a:r>
          </a:p>
        </p:txBody>
      </p:sp>
      <p:sp>
        <p:nvSpPr>
          <p:cNvPr id="48132" name="Slide Number Placeholder 3"/>
          <p:cNvSpPr txBox="1">
            <a:spLocks noGrp="1"/>
          </p:cNvSpPr>
          <p:nvPr/>
        </p:nvSpPr>
        <p:spPr bwMode="auto">
          <a:xfrm>
            <a:off x="7315200" y="6400805"/>
            <a:ext cx="21336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0EEF600-9DE0-47D7-B61F-F83DC257D7CE}" type="slidenum">
              <a:rPr lang="en-US" sz="1000" b="0">
                <a:solidFill>
                  <a:schemeClr val="bg1"/>
                </a:solidFill>
              </a:rPr>
              <a:pPr algn="r" eaLnBrk="1" hangingPunct="1"/>
              <a:t>7</a:t>
            </a:fld>
            <a:endParaRPr lang="en-US" sz="1000" b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7" y="14376"/>
            <a:ext cx="9793089" cy="3283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0159">
            <a:off x="1245144" y="1563389"/>
            <a:ext cx="7772400" cy="3336517"/>
          </a:xfrm>
          <a:prstGeom prst="rect">
            <a:avLst/>
          </a:prstGeom>
        </p:spPr>
      </p:pic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6975056" y="6485634"/>
            <a:ext cx="136357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ACC2C9"/>
              </a:buClr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Tw Cen MT" panose="020B0602020104020603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ACC2C9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Tw Cen MT" panose="020B0602020104020603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987F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IN" altLang="en-US" sz="1200" b="1" dirty="0">
                <a:solidFill>
                  <a:schemeClr val="tx1"/>
                </a:solidFill>
                <a:latin typeface="Arial" panose="020B0604020202020204" pitchFamily="34" charset="0"/>
              </a:rPr>
              <a:t>www.gujsail.org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613545" y="6485633"/>
            <a:ext cx="189077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ACC2C9"/>
              </a:buClr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Tw Cen MT" panose="020B0602020104020603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ACC2C9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Tw Cen MT" panose="020B0602020104020603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987F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0AC9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IN" altLang="en-US" sz="1200" b="1" dirty="0">
                <a:solidFill>
                  <a:schemeClr val="tx1"/>
                </a:solidFill>
                <a:latin typeface="Arial" panose="020B0604020202020204" pitchFamily="34" charset="0"/>
              </a:rPr>
              <a:t>www.cad.gujarat.gov.in</a:t>
            </a:r>
          </a:p>
        </p:txBody>
      </p:sp>
    </p:spTree>
    <p:extLst>
      <p:ext uri="{BB962C8B-B14F-4D97-AF65-F5344CB8AC3E}">
        <p14:creationId xmlns:p14="http://schemas.microsoft.com/office/powerpoint/2010/main" val="2827592656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4730</TotalTime>
  <Words>507</Words>
  <Application>Microsoft Office PowerPoint</Application>
  <PresentationFormat>A4 Paper (210x297 mm)</PresentationFormat>
  <Paragraphs>155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9" baseType="lpstr">
      <vt:lpstr>Arial</vt:lpstr>
      <vt:lpstr>Arial Black</vt:lpstr>
      <vt:lpstr>Bradley Hand ITC</vt:lpstr>
      <vt:lpstr>Calibri</vt:lpstr>
      <vt:lpstr>Cambria</vt:lpstr>
      <vt:lpstr>Garamond</vt:lpstr>
      <vt:lpstr>Lucida Handwriting</vt:lpstr>
      <vt:lpstr>Shruti</vt:lpstr>
      <vt:lpstr>Symbol</vt:lpstr>
      <vt:lpstr>Times New Roman</vt:lpstr>
      <vt:lpstr>Wingdings</vt:lpstr>
      <vt:lpstr>Office Theme</vt:lpstr>
      <vt:lpstr>PowerPoint Presentation</vt:lpstr>
      <vt:lpstr>INFRASTRUCTURE IN STATE</vt:lpstr>
      <vt:lpstr>  AVIATION IN GUJARAT</vt:lpstr>
      <vt:lpstr>PowerPoint Presentation</vt:lpstr>
      <vt:lpstr>Incentives under RCS</vt:lpstr>
      <vt:lpstr>Under RCS following routs to be proposed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niti</dc:creator>
  <cp:lastModifiedBy>IT</cp:lastModifiedBy>
  <cp:revision>997</cp:revision>
  <cp:lastPrinted>2017-07-06T12:36:29Z</cp:lastPrinted>
  <dcterms:created xsi:type="dcterms:W3CDTF">2006-08-16T00:00:00Z</dcterms:created>
  <dcterms:modified xsi:type="dcterms:W3CDTF">2017-07-07T04:55:58Z</dcterms:modified>
</cp:coreProperties>
</file>