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527" r:id="rId3"/>
    <p:sldId id="390" r:id="rId4"/>
    <p:sldId id="504" r:id="rId5"/>
    <p:sldId id="509" r:id="rId6"/>
    <p:sldId id="511" r:id="rId7"/>
    <p:sldId id="522" r:id="rId8"/>
    <p:sldId id="521" r:id="rId9"/>
    <p:sldId id="523" r:id="rId10"/>
    <p:sldId id="519" r:id="rId11"/>
    <p:sldId id="518" r:id="rId12"/>
    <p:sldId id="362" r:id="rId13"/>
    <p:sldId id="50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429" autoAdjust="0"/>
  </p:normalViewPr>
  <p:slideViewPr>
    <p:cSldViewPr>
      <p:cViewPr varScale="1">
        <p:scale>
          <a:sx n="49" d="100"/>
          <a:sy n="49" d="100"/>
        </p:scale>
        <p:origin x="86" y="283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8DA300-8DD5-4863-AF03-977B21E34197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947455-2837-4F4E-9C25-88B3ACF535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742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47455-2837-4F4E-9C25-88B3ACF535D8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1043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47455-2837-4F4E-9C25-88B3ACF535D8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324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8E0DB-DE1A-41AA-AF6F-067487C3880B}" type="datetimeFigureOut">
              <a:rPr lang="en-US" smtClean="0"/>
              <a:pPr/>
              <a:t>07-Jul-17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17FCE-3C30-4889-B186-3EB1E5101B0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8E0DB-DE1A-41AA-AF6F-067487C3880B}" type="datetimeFigureOut">
              <a:rPr lang="en-US" smtClean="0"/>
              <a:pPr/>
              <a:t>07-Jul-17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17FCE-3C30-4889-B186-3EB1E5101B0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8E0DB-DE1A-41AA-AF6F-067487C3880B}" type="datetimeFigureOut">
              <a:rPr lang="en-US" smtClean="0"/>
              <a:pPr/>
              <a:t>07-Jul-17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17FCE-3C30-4889-B186-3EB1E5101B0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755651" y="304800"/>
            <a:ext cx="10678583" cy="5715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C2EFA9-AAB8-4509-B139-9A2822F5C9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8E0DB-DE1A-41AA-AF6F-067487C3880B}" type="datetimeFigureOut">
              <a:rPr lang="en-US" smtClean="0"/>
              <a:pPr/>
              <a:t>07-Jul-17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17FCE-3C30-4889-B186-3EB1E5101B0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8E0DB-DE1A-41AA-AF6F-067487C3880B}" type="datetimeFigureOut">
              <a:rPr lang="en-US" smtClean="0"/>
              <a:pPr/>
              <a:t>07-Jul-17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17FCE-3C30-4889-B186-3EB1E5101B0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8E0DB-DE1A-41AA-AF6F-067487C3880B}" type="datetimeFigureOut">
              <a:rPr lang="en-US" smtClean="0"/>
              <a:pPr/>
              <a:t>07-Jul-17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17FCE-3C30-4889-B186-3EB1E5101B0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8E0DB-DE1A-41AA-AF6F-067487C3880B}" type="datetimeFigureOut">
              <a:rPr lang="en-US" smtClean="0"/>
              <a:pPr/>
              <a:t>07-Jul-17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17FCE-3C30-4889-B186-3EB1E5101B0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8E0DB-DE1A-41AA-AF6F-067487C3880B}" type="datetimeFigureOut">
              <a:rPr lang="en-US" smtClean="0"/>
              <a:pPr/>
              <a:t>07-Jul-17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17FCE-3C30-4889-B186-3EB1E5101B0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8E0DB-DE1A-41AA-AF6F-067487C3880B}" type="datetimeFigureOut">
              <a:rPr lang="en-US" smtClean="0"/>
              <a:pPr/>
              <a:t>07-Jul-17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17FCE-3C30-4889-B186-3EB1E5101B0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8E0DB-DE1A-41AA-AF6F-067487C3880B}" type="datetimeFigureOut">
              <a:rPr lang="en-US" smtClean="0"/>
              <a:pPr/>
              <a:t>07-Jul-17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17FCE-3C30-4889-B186-3EB1E5101B0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8E0DB-DE1A-41AA-AF6F-067487C3880B}" type="datetimeFigureOut">
              <a:rPr lang="en-US" smtClean="0"/>
              <a:pPr/>
              <a:t>07-Jul-17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17FCE-3C30-4889-B186-3EB1E5101B0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18E0DB-DE1A-41AA-AF6F-067487C3880B}" type="datetimeFigureOut">
              <a:rPr lang="en-US" smtClean="0"/>
              <a:pPr/>
              <a:t>07-Jul-17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E17FCE-3C30-4889-B186-3EB1E5101B03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Sudhir\Desktop\Himach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95935" y="145015"/>
            <a:ext cx="1012167" cy="928694"/>
          </a:xfrm>
          <a:prstGeom prst="rect">
            <a:avLst/>
          </a:prstGeom>
          <a:noFill/>
        </p:spPr>
      </p:pic>
      <p:sp>
        <p:nvSpPr>
          <p:cNvPr id="8" name="Subtitle 4"/>
          <p:cNvSpPr txBox="1">
            <a:spLocks/>
          </p:cNvSpPr>
          <p:nvPr/>
        </p:nvSpPr>
        <p:spPr bwMode="auto">
          <a:xfrm>
            <a:off x="2024034" y="1214422"/>
            <a:ext cx="800105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3600" b="1" dirty="0">
                <a:solidFill>
                  <a:srgbClr val="00B050"/>
                </a:solidFill>
                <a:cs typeface="Times New Roman" pitchFamily="18" charset="0"/>
              </a:rPr>
              <a:t>Tourism &amp; Civil Aviation Department,</a:t>
            </a:r>
          </a:p>
          <a:p>
            <a:pPr algn="ctr"/>
            <a:r>
              <a:rPr lang="en-US" sz="3600" b="1" dirty="0">
                <a:solidFill>
                  <a:srgbClr val="00B050"/>
                </a:solidFill>
                <a:cs typeface="Times New Roman" pitchFamily="18" charset="0"/>
              </a:rPr>
              <a:t> Himachal Pradesh</a:t>
            </a:r>
            <a:endParaRPr lang="en-US" sz="3600" dirty="0">
              <a:solidFill>
                <a:srgbClr val="00B050"/>
              </a:solidFill>
            </a:endParaRPr>
          </a:p>
        </p:txBody>
      </p:sp>
      <p:pic>
        <p:nvPicPr>
          <p:cNvPr id="1026" name="Picture 2" descr="C:\Users\Tourism\Desktop\AD_Madam\Keylong valley (Lahoul &amp; Spiti)-0089.jpg"/>
          <p:cNvPicPr>
            <a:picLocks noChangeAspect="1" noChangeArrowheads="1"/>
          </p:cNvPicPr>
          <p:nvPr/>
        </p:nvPicPr>
        <p:blipFill>
          <a:blip r:embed="rId3" cstate="print"/>
          <a:srcRect l="23625" r="5124"/>
          <a:stretch>
            <a:fillRect/>
          </a:stretch>
        </p:blipFill>
        <p:spPr bwMode="auto">
          <a:xfrm>
            <a:off x="3264059" y="2714620"/>
            <a:ext cx="2659192" cy="4129524"/>
          </a:xfrm>
          <a:prstGeom prst="rect">
            <a:avLst/>
          </a:prstGeom>
          <a:noFill/>
        </p:spPr>
      </p:pic>
      <p:pic>
        <p:nvPicPr>
          <p:cNvPr id="2" name="Picture 3" descr="C:\Users\Tourism\Desktop\AD_Madam\Kinnauri Bell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2072" y="2691296"/>
            <a:ext cx="2297068" cy="4159535"/>
          </a:xfrm>
          <a:prstGeom prst="rect">
            <a:avLst/>
          </a:prstGeom>
          <a:noFill/>
        </p:spPr>
      </p:pic>
      <p:pic>
        <p:nvPicPr>
          <p:cNvPr id="9" name="Picture 4" descr="C:\Users\Tourism\Desktop\AD_Madam\Paragliding-Bir-Billing.jpg"/>
          <p:cNvPicPr>
            <a:picLocks noChangeAspect="1" noChangeArrowheads="1"/>
          </p:cNvPicPr>
          <p:nvPr/>
        </p:nvPicPr>
        <p:blipFill>
          <a:blip r:embed="rId5" cstate="print"/>
          <a:srcRect l="30078" t="4518" r="10156"/>
          <a:stretch>
            <a:fillRect/>
          </a:stretch>
        </p:blipFill>
        <p:spPr bwMode="auto">
          <a:xfrm>
            <a:off x="8237265" y="2714620"/>
            <a:ext cx="2405072" cy="4143404"/>
          </a:xfrm>
          <a:prstGeom prst="rect">
            <a:avLst/>
          </a:prstGeom>
          <a:noFill/>
        </p:spPr>
      </p:pic>
      <p:pic>
        <p:nvPicPr>
          <p:cNvPr id="10" name="Picture 3" descr="C:\Users\tourism\Pictures\Wall-2016\3- Khajjiar (Chamba).jpg"/>
          <p:cNvPicPr>
            <a:picLocks noChangeAspect="1" noChangeArrowheads="1"/>
          </p:cNvPicPr>
          <p:nvPr/>
        </p:nvPicPr>
        <p:blipFill>
          <a:blip r:embed="rId6" cstate="print"/>
          <a:srcRect l="9374" r="3125"/>
          <a:stretch>
            <a:fillRect/>
          </a:stretch>
        </p:blipFill>
        <p:spPr bwMode="auto">
          <a:xfrm>
            <a:off x="1530457" y="2714620"/>
            <a:ext cx="2286016" cy="41433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Sudhir\Desktop\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657600" y="76201"/>
            <a:ext cx="615317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err="1">
                <a:latin typeface="Bell MT" pitchFamily="18" charset="0"/>
              </a:rPr>
              <a:t>Kangra</a:t>
            </a:r>
            <a:r>
              <a:rPr lang="en-US" sz="3200" b="1" dirty="0">
                <a:latin typeface="Bell MT" pitchFamily="18" charset="0"/>
              </a:rPr>
              <a:t> Airport at </a:t>
            </a:r>
            <a:r>
              <a:rPr lang="en-US" sz="3200" b="1" dirty="0" err="1">
                <a:latin typeface="Bell MT" pitchFamily="18" charset="0"/>
              </a:rPr>
              <a:t>Gaggal</a:t>
            </a:r>
            <a:endParaRPr lang="en-IN" sz="3200" b="1" dirty="0">
              <a:latin typeface="Bell MT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66910" y="1142984"/>
            <a:ext cx="7572428" cy="562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Ø"/>
            </a:pPr>
            <a:r>
              <a:rPr lang="en-US" sz="2800" b="1" dirty="0">
                <a:latin typeface="Bell MT" pitchFamily="18" charset="0"/>
              </a:rPr>
              <a:t>Airport situated at a distance of 15 km from </a:t>
            </a:r>
            <a:r>
              <a:rPr lang="en-US" sz="2800" b="1" dirty="0" err="1">
                <a:latin typeface="Bell MT" pitchFamily="18" charset="0"/>
              </a:rPr>
              <a:t>Dharamshala</a:t>
            </a:r>
            <a:r>
              <a:rPr lang="en-US" sz="2800" b="1" dirty="0">
                <a:latin typeface="Bell MT" pitchFamily="18" charset="0"/>
              </a:rPr>
              <a:t>.</a:t>
            </a: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</a:pPr>
            <a:endParaRPr lang="en-US" sz="2800" b="1" dirty="0">
              <a:latin typeface="Bell MT" pitchFamily="18" charset="0"/>
            </a:endParaRP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Ø"/>
            </a:pPr>
            <a:r>
              <a:rPr lang="en-US" sz="2800" b="1" dirty="0">
                <a:latin typeface="Bell MT" pitchFamily="18" charset="0"/>
              </a:rPr>
              <a:t>The runway length of the Airport is 1372 </a:t>
            </a:r>
            <a:r>
              <a:rPr lang="en-US" sz="2800" b="1" dirty="0" err="1">
                <a:latin typeface="Bell MT" pitchFamily="18" charset="0"/>
              </a:rPr>
              <a:t>mtr</a:t>
            </a:r>
            <a:r>
              <a:rPr lang="en-US" sz="2800" b="1" dirty="0">
                <a:latin typeface="Bell MT" pitchFamily="18" charset="0"/>
              </a:rPr>
              <a:t>. and width 30 </a:t>
            </a:r>
            <a:r>
              <a:rPr lang="en-US" sz="2800" b="1" dirty="0" err="1">
                <a:latin typeface="Bell MT" pitchFamily="18" charset="0"/>
              </a:rPr>
              <a:t>mtr</a:t>
            </a:r>
            <a:r>
              <a:rPr lang="en-US" sz="2800" b="1" dirty="0">
                <a:latin typeface="Bell MT" pitchFamily="18" charset="0"/>
              </a:rPr>
              <a:t>.</a:t>
            </a: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</a:pPr>
            <a:endParaRPr lang="en-US" sz="2800" b="1" dirty="0">
              <a:latin typeface="Bell MT" pitchFamily="18" charset="0"/>
            </a:endParaRP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Ø"/>
            </a:pPr>
            <a:r>
              <a:rPr lang="en-US" sz="2800" b="1" dirty="0">
                <a:latin typeface="Bell MT" pitchFamily="18" charset="0"/>
              </a:rPr>
              <a:t>Regular flights being operated by M/s Alliance Air and M/s Spice jet to and from Delhi.</a:t>
            </a: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</a:pPr>
            <a:endParaRPr lang="en-US" sz="2800" b="1" dirty="0">
              <a:latin typeface="Bell MT" pitchFamily="18" charset="0"/>
            </a:endParaRP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Ø"/>
            </a:pPr>
            <a:r>
              <a:rPr lang="en-US" sz="2800" b="1" dirty="0">
                <a:latin typeface="Bell MT" pitchFamily="18" charset="0"/>
              </a:rPr>
              <a:t>Suitable for the landing of ATR 72 aircraft.</a:t>
            </a:r>
            <a:endParaRPr lang="en-US" b="1" dirty="0">
              <a:latin typeface="Bell MT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Sudhir\Desktop\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738283" y="381001"/>
            <a:ext cx="850112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Bell MT" pitchFamily="18" charset="0"/>
              </a:rPr>
              <a:t>Places /activities in and around </a:t>
            </a:r>
            <a:r>
              <a:rPr lang="en-US" sz="3200" b="1" dirty="0" err="1">
                <a:solidFill>
                  <a:srgbClr val="002060"/>
                </a:solidFill>
                <a:latin typeface="Bell MT" pitchFamily="18" charset="0"/>
              </a:rPr>
              <a:t>Dharamshala</a:t>
            </a:r>
            <a:endParaRPr lang="en-US" sz="3200" b="1" dirty="0">
              <a:solidFill>
                <a:srgbClr val="002060"/>
              </a:solidFill>
              <a:latin typeface="Bell MT" pitchFamily="18" charset="0"/>
            </a:endParaRPr>
          </a:p>
        </p:txBody>
      </p:sp>
      <p:pic>
        <p:nvPicPr>
          <p:cNvPr id="5" name="Picture 2" descr="C:\Users\tourism\Pictures\Wall-2016\2-Maharana Pratap Sagar (Kangra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3429000"/>
            <a:ext cx="4572000" cy="3429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809720" y="3643314"/>
            <a:ext cx="3429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FFFF00"/>
                </a:solidFill>
              </a:rPr>
              <a:t>Maharana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Pratap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Sagar</a:t>
            </a:r>
            <a:endParaRPr lang="en-US" b="1" dirty="0">
              <a:solidFill>
                <a:srgbClr val="FFFF00"/>
              </a:solidFill>
            </a:endParaRPr>
          </a:p>
        </p:txBody>
      </p:sp>
      <p:pic>
        <p:nvPicPr>
          <p:cNvPr id="7" name="Picture 2" descr="H:\pics\Naddi, Dharamshala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1" y="3429000"/>
            <a:ext cx="4571999" cy="34290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6167438" y="6345816"/>
            <a:ext cx="3429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FFFF00"/>
                </a:solidFill>
              </a:rPr>
              <a:t>Naddi</a:t>
            </a:r>
            <a:r>
              <a:rPr lang="en-US" b="1" dirty="0">
                <a:solidFill>
                  <a:srgbClr val="FFFF00"/>
                </a:solidFill>
              </a:rPr>
              <a:t> near </a:t>
            </a:r>
            <a:r>
              <a:rPr lang="en-US" b="1" dirty="0" err="1">
                <a:solidFill>
                  <a:srgbClr val="FFFF00"/>
                </a:solidFill>
              </a:rPr>
              <a:t>Mcleodganj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2095472" y="1285860"/>
            <a:ext cx="792961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 indent="-277813" defTabSz="182563">
              <a:buFontTx/>
              <a:buChar char="•"/>
            </a:pPr>
            <a:r>
              <a:rPr lang="en-US" sz="2400" b="1" dirty="0" err="1">
                <a:latin typeface="Bell MT" pitchFamily="18" charset="0"/>
                <a:cs typeface="Times New Roman" pitchFamily="18" charset="0"/>
              </a:rPr>
              <a:t>Dharamshala</a:t>
            </a:r>
            <a:r>
              <a:rPr lang="en-US" sz="2400" b="1" dirty="0">
                <a:latin typeface="Bell MT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Bell MT" pitchFamily="18" charset="0"/>
                <a:cs typeface="Times New Roman" pitchFamily="18" charset="0"/>
              </a:rPr>
              <a:t>Mcleodganj</a:t>
            </a:r>
            <a:r>
              <a:rPr lang="en-US" sz="2400" b="1" dirty="0">
                <a:latin typeface="Bell MT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Bell MT" pitchFamily="18" charset="0"/>
                <a:cs typeface="Times New Roman" pitchFamily="18" charset="0"/>
              </a:rPr>
              <a:t>Triund</a:t>
            </a:r>
            <a:r>
              <a:rPr lang="en-US" sz="2400" b="1" dirty="0">
                <a:latin typeface="Bell MT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Bell MT" pitchFamily="18" charset="0"/>
                <a:cs typeface="Times New Roman" pitchFamily="18" charset="0"/>
              </a:rPr>
              <a:t>Dal</a:t>
            </a:r>
            <a:r>
              <a:rPr lang="en-US" sz="2400" b="1" dirty="0">
                <a:latin typeface="Bell MT" pitchFamily="18" charset="0"/>
                <a:cs typeface="Times New Roman" pitchFamily="18" charset="0"/>
              </a:rPr>
              <a:t> Lake, </a:t>
            </a:r>
            <a:r>
              <a:rPr lang="en-US" sz="2400" b="1" dirty="0" err="1">
                <a:latin typeface="Bell MT" pitchFamily="18" charset="0"/>
                <a:cs typeface="Times New Roman" pitchFamily="18" charset="0"/>
              </a:rPr>
              <a:t>Bhagsu</a:t>
            </a:r>
            <a:r>
              <a:rPr lang="en-US" sz="2400" b="1" dirty="0">
                <a:latin typeface="Bell MT" pitchFamily="18" charset="0"/>
                <a:cs typeface="Times New Roman" pitchFamily="18" charset="0"/>
              </a:rPr>
              <a:t> Nag, </a:t>
            </a:r>
            <a:r>
              <a:rPr lang="en-US" sz="2400" b="1" dirty="0" err="1">
                <a:latin typeface="Bell MT" pitchFamily="18" charset="0"/>
                <a:cs typeface="Times New Roman" pitchFamily="18" charset="0"/>
              </a:rPr>
              <a:t>Chamunda</a:t>
            </a:r>
            <a:r>
              <a:rPr lang="en-US" sz="2400" b="1" dirty="0">
                <a:latin typeface="Bell MT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Bell MT" pitchFamily="18" charset="0"/>
                <a:cs typeface="Times New Roman" pitchFamily="18" charset="0"/>
              </a:rPr>
              <a:t>Ji</a:t>
            </a:r>
            <a:r>
              <a:rPr lang="en-US" sz="2400" b="1" dirty="0">
                <a:latin typeface="Bell MT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Bell MT" pitchFamily="18" charset="0"/>
                <a:cs typeface="Times New Roman" pitchFamily="18" charset="0"/>
              </a:rPr>
              <a:t>Kangra</a:t>
            </a:r>
            <a:r>
              <a:rPr lang="en-US" sz="2400" b="1" dirty="0">
                <a:latin typeface="Bell MT" pitchFamily="18" charset="0"/>
                <a:cs typeface="Times New Roman" pitchFamily="18" charset="0"/>
              </a:rPr>
              <a:t> Fort, </a:t>
            </a:r>
            <a:r>
              <a:rPr lang="en-US" sz="2400" b="1" dirty="0" err="1">
                <a:latin typeface="Bell MT" pitchFamily="18" charset="0"/>
                <a:cs typeface="Times New Roman" pitchFamily="18" charset="0"/>
              </a:rPr>
              <a:t>Bajreshwari</a:t>
            </a:r>
            <a:r>
              <a:rPr lang="en-US" sz="2400" b="1" dirty="0">
                <a:latin typeface="Bell MT" pitchFamily="18" charset="0"/>
                <a:cs typeface="Times New Roman" pitchFamily="18" charset="0"/>
              </a:rPr>
              <a:t> Devi temple, </a:t>
            </a:r>
            <a:r>
              <a:rPr lang="en-US" sz="2400" b="1" dirty="0" err="1">
                <a:latin typeface="Bell MT" pitchFamily="18" charset="0"/>
                <a:cs typeface="Times New Roman" pitchFamily="18" charset="0"/>
              </a:rPr>
              <a:t>Masroor</a:t>
            </a:r>
            <a:r>
              <a:rPr lang="en-US" sz="2400" b="1" dirty="0">
                <a:latin typeface="Bell MT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Bell MT" pitchFamily="18" charset="0"/>
                <a:cs typeface="Times New Roman" pitchFamily="18" charset="0"/>
              </a:rPr>
              <a:t>Palampur</a:t>
            </a:r>
            <a:r>
              <a:rPr lang="en-US" sz="2400" b="1" dirty="0">
                <a:latin typeface="Bell MT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Bell MT" pitchFamily="18" charset="0"/>
                <a:cs typeface="Times New Roman" pitchFamily="18" charset="0"/>
              </a:rPr>
              <a:t>Jwalaji</a:t>
            </a:r>
            <a:r>
              <a:rPr lang="en-US" sz="2400" b="1" dirty="0">
                <a:latin typeface="Bell MT" pitchFamily="18" charset="0"/>
                <a:cs typeface="Times New Roman" pitchFamily="18" charset="0"/>
              </a:rPr>
              <a:t> etc.</a:t>
            </a:r>
          </a:p>
          <a:p>
            <a:pPr lvl="1" indent="-277813" defTabSz="182563"/>
            <a:endParaRPr lang="en-US" sz="2400" b="1" dirty="0">
              <a:latin typeface="Bell MT" pitchFamily="18" charset="0"/>
              <a:cs typeface="Times New Roman" pitchFamily="18" charset="0"/>
            </a:endParaRPr>
          </a:p>
          <a:p>
            <a:pPr lvl="1" indent="-277813" defTabSz="182563">
              <a:buFontTx/>
              <a:buChar char="•"/>
            </a:pPr>
            <a:r>
              <a:rPr lang="en-US" sz="2400" b="1" dirty="0">
                <a:latin typeface="Bell MT" pitchFamily="18" charset="0"/>
                <a:cs typeface="Times New Roman" pitchFamily="18" charset="0"/>
              </a:rPr>
              <a:t>Trekking, camping, Paragliding etc.. options available.</a:t>
            </a:r>
            <a:endParaRPr lang="en-US" sz="2400" b="1" dirty="0">
              <a:latin typeface="Bell MT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Sudhir\Desktop\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3" descr="G:\pics\Bajreshwari Devi Temple, Kangr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3929066"/>
            <a:ext cx="4643438" cy="2786082"/>
          </a:xfrm>
          <a:prstGeom prst="rect">
            <a:avLst/>
          </a:prstGeom>
          <a:noFill/>
        </p:spPr>
      </p:pic>
      <p:pic>
        <p:nvPicPr>
          <p:cNvPr id="6" name="Picture 2" descr="\\Qc1\d\Client Data I\Himachal Tourisum\Himachal High Res\2 SHIV TEMPLE BAIJNATH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67438" y="3939716"/>
            <a:ext cx="4500562" cy="2775347"/>
          </a:xfrm>
          <a:prstGeom prst="rect">
            <a:avLst/>
          </a:prstGeom>
          <a:noFill/>
        </p:spPr>
      </p:pic>
      <p:pic>
        <p:nvPicPr>
          <p:cNvPr id="8" name="Picture 2" descr="C:\Users\tourism\Desktop\For presentation-Mumbai\Masroor Templ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96001" y="195238"/>
            <a:ext cx="4572001" cy="3805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6667504" y="2804694"/>
            <a:ext cx="34290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FF00"/>
                </a:solidFill>
              </a:rPr>
              <a:t>Rock-cut temples at </a:t>
            </a:r>
            <a:r>
              <a:rPr lang="en-US" sz="1600" dirty="0" err="1">
                <a:solidFill>
                  <a:srgbClr val="FFFF00"/>
                </a:solidFill>
              </a:rPr>
              <a:t>Masroor</a:t>
            </a:r>
            <a:r>
              <a:rPr lang="en-US" sz="1600" dirty="0">
                <a:solidFill>
                  <a:srgbClr val="FFFF00"/>
                </a:solidFill>
              </a:rPr>
              <a:t>, </a:t>
            </a:r>
            <a:r>
              <a:rPr lang="en-US" sz="1600" dirty="0" err="1">
                <a:solidFill>
                  <a:srgbClr val="FFFF00"/>
                </a:solidFill>
              </a:rPr>
              <a:t>Kangra</a:t>
            </a:r>
            <a:endParaRPr lang="en-US" sz="1600" dirty="0">
              <a:solidFill>
                <a:srgbClr val="FFFF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23968" y="6233718"/>
            <a:ext cx="30003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rgbClr val="FFFF00"/>
                </a:solidFill>
              </a:rPr>
              <a:t>Bajreshwari</a:t>
            </a:r>
            <a:r>
              <a:rPr lang="en-US" sz="1600" dirty="0">
                <a:solidFill>
                  <a:srgbClr val="FFFF00"/>
                </a:solidFill>
              </a:rPr>
              <a:t> Devi Temple, </a:t>
            </a:r>
            <a:r>
              <a:rPr lang="en-US" sz="1600" dirty="0" err="1">
                <a:solidFill>
                  <a:srgbClr val="FFFF00"/>
                </a:solidFill>
              </a:rPr>
              <a:t>Kangra</a:t>
            </a:r>
            <a:endParaRPr lang="en-US" sz="1600" dirty="0">
              <a:solidFill>
                <a:srgbClr val="FFFF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53190" y="4090578"/>
            <a:ext cx="30003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Shiv</a:t>
            </a:r>
            <a:r>
              <a:rPr lang="en-US" sz="1600" dirty="0"/>
              <a:t> Temple, </a:t>
            </a:r>
            <a:r>
              <a:rPr lang="en-US" sz="1600" dirty="0" err="1"/>
              <a:t>Baijnath</a:t>
            </a:r>
            <a:endParaRPr lang="en-US" sz="1600" dirty="0"/>
          </a:p>
        </p:txBody>
      </p:sp>
      <p:pic>
        <p:nvPicPr>
          <p:cNvPr id="13" name="Picture 2" descr="H:\pics\Paragliding at Bir-Billing (Kangra)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24000" y="214290"/>
            <a:ext cx="4643438" cy="3714752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1881158" y="3519074"/>
            <a:ext cx="34290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FF00"/>
                </a:solidFill>
              </a:rPr>
              <a:t>Paragliding at </a:t>
            </a:r>
            <a:r>
              <a:rPr lang="en-US" sz="1600" dirty="0" err="1">
                <a:solidFill>
                  <a:srgbClr val="FFFF00"/>
                </a:solidFill>
              </a:rPr>
              <a:t>Bir</a:t>
            </a:r>
            <a:r>
              <a:rPr lang="en-US" sz="1600" dirty="0">
                <a:solidFill>
                  <a:srgbClr val="FFFF00"/>
                </a:solidFill>
              </a:rPr>
              <a:t>-Billing</a:t>
            </a:r>
            <a:endParaRPr lang="en-US" sz="1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4" descr="Thanks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7" name="TextBox 3"/>
          <p:cNvSpPr txBox="1">
            <a:spLocks noChangeArrowheads="1"/>
          </p:cNvSpPr>
          <p:nvPr/>
        </p:nvSpPr>
        <p:spPr bwMode="auto">
          <a:xfrm>
            <a:off x="3733801" y="2971800"/>
            <a:ext cx="5221301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600" dirty="0">
                <a:solidFill>
                  <a:srgbClr val="FFFF00"/>
                </a:solidFill>
                <a:latin typeface="Lucida Handwriting" pitchFamily="66" charset="0"/>
              </a:rPr>
              <a:t>Thanks</a:t>
            </a:r>
            <a:endParaRPr lang="en-US" sz="9600" dirty="0">
              <a:solidFill>
                <a:srgbClr val="FFFF00"/>
              </a:solidFill>
              <a:latin typeface="Lucida Handwriting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Sudhir\Desktop\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0"/>
            <a:ext cx="9144000" cy="7072290"/>
          </a:xfrm>
          <a:prstGeom prst="rect">
            <a:avLst/>
          </a:prstGeom>
          <a:noFill/>
        </p:spPr>
      </p:pic>
      <p:sp>
        <p:nvSpPr>
          <p:cNvPr id="7" name="Title 1"/>
          <p:cNvSpPr txBox="1">
            <a:spLocks/>
          </p:cNvSpPr>
          <p:nvPr/>
        </p:nvSpPr>
        <p:spPr bwMode="auto">
          <a:xfrm>
            <a:off x="1981200" y="0"/>
            <a:ext cx="8001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en-US" sz="3200" b="1" kern="0" dirty="0">
                <a:solidFill>
                  <a:srgbClr val="FF0000"/>
                </a:solidFill>
                <a:latin typeface="Times" pitchFamily="18" charset="0"/>
                <a:ea typeface="+mj-ea"/>
                <a:cs typeface="Times New Roman" pitchFamily="18" charset="0"/>
              </a:rPr>
              <a:t/>
            </a:r>
            <a:br>
              <a:rPr lang="en-US" sz="3200" b="1" kern="0" dirty="0">
                <a:solidFill>
                  <a:srgbClr val="FF0000"/>
                </a:solidFill>
                <a:latin typeface="Times" pitchFamily="18" charset="0"/>
                <a:ea typeface="+mj-ea"/>
                <a:cs typeface="Times New Roman" pitchFamily="18" charset="0"/>
              </a:rPr>
            </a:br>
            <a:r>
              <a:rPr lang="en-US" sz="3200" b="1" kern="0" dirty="0">
                <a:solidFill>
                  <a:srgbClr val="FF0000"/>
                </a:solidFill>
                <a:latin typeface="Times" pitchFamily="18" charset="0"/>
                <a:ea typeface="+mj-ea"/>
                <a:cs typeface="Times New Roman" pitchFamily="18" charset="0"/>
              </a:rPr>
              <a:t/>
            </a:r>
            <a:br>
              <a:rPr lang="en-US" sz="3200" b="1" kern="0" dirty="0">
                <a:solidFill>
                  <a:srgbClr val="FF0000"/>
                </a:solidFill>
                <a:latin typeface="Times" pitchFamily="18" charset="0"/>
                <a:ea typeface="+mj-ea"/>
                <a:cs typeface="Times New Roman" pitchFamily="18" charset="0"/>
              </a:rPr>
            </a:br>
            <a:r>
              <a:rPr lang="en-US" sz="3200" b="1" kern="0" dirty="0">
                <a:solidFill>
                  <a:srgbClr val="FF0000"/>
                </a:solidFill>
                <a:latin typeface="Times" pitchFamily="18" charset="0"/>
                <a:ea typeface="+mj-ea"/>
                <a:cs typeface="Times New Roman" pitchFamily="18" charset="0"/>
              </a:rPr>
              <a:t/>
            </a:r>
            <a:br>
              <a:rPr lang="en-US" sz="3200" b="1" kern="0" dirty="0">
                <a:solidFill>
                  <a:srgbClr val="FF0000"/>
                </a:solidFill>
                <a:latin typeface="Times" pitchFamily="18" charset="0"/>
                <a:ea typeface="+mj-ea"/>
                <a:cs typeface="Times New Roman" pitchFamily="18" charset="0"/>
              </a:rPr>
            </a:br>
            <a:r>
              <a:rPr lang="en-US" sz="3200" b="1" kern="0" dirty="0">
                <a:solidFill>
                  <a:srgbClr val="FF0000"/>
                </a:solidFill>
                <a:latin typeface="Lucida Handwriting" pitchFamily="66" charset="0"/>
                <a:ea typeface="+mj-ea"/>
                <a:cs typeface="Times New Roman" pitchFamily="18" charset="0"/>
              </a:rPr>
              <a:t>General  Statistics  on  Tourism</a:t>
            </a:r>
            <a:endParaRPr lang="en-US" sz="3200" kern="0" dirty="0">
              <a:solidFill>
                <a:srgbClr val="FF0000"/>
              </a:solidFill>
              <a:latin typeface="Lucida Handwriting" pitchFamily="66" charset="0"/>
              <a:ea typeface="+mj-ea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95472" y="1000109"/>
            <a:ext cx="521497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sz="2000" dirty="0"/>
              <a:t>HOTELS:  			2784</a:t>
            </a:r>
          </a:p>
          <a:p>
            <a:pPr>
              <a:lnSpc>
                <a:spcPct val="150000"/>
              </a:lnSpc>
            </a:pPr>
            <a:r>
              <a:rPr lang="en-IN" sz="2000" dirty="0"/>
              <a:t>HOME STAY UNITS		850</a:t>
            </a:r>
          </a:p>
          <a:p>
            <a:pPr>
              <a:lnSpc>
                <a:spcPct val="150000"/>
              </a:lnSpc>
            </a:pPr>
            <a:r>
              <a:rPr lang="en-IN" sz="2000" dirty="0"/>
              <a:t>BED CAPACITY			80243</a:t>
            </a:r>
          </a:p>
          <a:p>
            <a:pPr>
              <a:lnSpc>
                <a:spcPct val="150000"/>
              </a:lnSpc>
            </a:pPr>
            <a:r>
              <a:rPr lang="en-IN" sz="2000" dirty="0"/>
              <a:t>RESTAURANTS			644</a:t>
            </a:r>
          </a:p>
          <a:p>
            <a:pPr>
              <a:lnSpc>
                <a:spcPct val="150000"/>
              </a:lnSpc>
            </a:pPr>
            <a:r>
              <a:rPr lang="en-IN" sz="2000" dirty="0"/>
              <a:t>TOURIST GUIDES		                908</a:t>
            </a:r>
          </a:p>
          <a:p>
            <a:pPr>
              <a:lnSpc>
                <a:spcPct val="150000"/>
              </a:lnSpc>
            </a:pPr>
            <a:r>
              <a:rPr lang="en-IN" sz="2000" dirty="0"/>
              <a:t>TRAVEL  AGENCIES		2446</a:t>
            </a:r>
          </a:p>
          <a:p>
            <a:pPr>
              <a:lnSpc>
                <a:spcPct val="150000"/>
              </a:lnSpc>
            </a:pPr>
            <a:r>
              <a:rPr lang="en-IN" sz="2000" dirty="0"/>
              <a:t>Share in SGDP                                      6.8%</a:t>
            </a:r>
          </a:p>
          <a:p>
            <a:pPr>
              <a:lnSpc>
                <a:spcPct val="150000"/>
              </a:lnSpc>
            </a:pPr>
            <a:r>
              <a:rPr lang="en-IN" sz="2000" dirty="0"/>
              <a:t>Helipads                                                64</a:t>
            </a:r>
          </a:p>
          <a:p>
            <a:pPr>
              <a:lnSpc>
                <a:spcPct val="150000"/>
              </a:lnSpc>
            </a:pPr>
            <a:r>
              <a:rPr lang="en-IN" sz="2000" dirty="0"/>
              <a:t>Airports                                                 03</a:t>
            </a:r>
            <a:endParaRPr lang="en-IN" sz="2000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2024034" y="5429264"/>
          <a:ext cx="5357850" cy="148209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698850"/>
                <a:gridCol w="1397700"/>
                <a:gridCol w="1320051"/>
                <a:gridCol w="1941249"/>
              </a:tblGrid>
              <a:tr h="479699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j-lt"/>
                        </a:rPr>
                        <a:t>2015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4,06,108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1,71,25,045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 smtClean="0">
                        <a:solidFill>
                          <a:schemeClr val="tx1"/>
                        </a:solidFill>
                        <a:latin typeface="+mj-lt"/>
                        <a:cs typeface="Arial" pitchFamily="34" charset="0"/>
                      </a:endParaRPr>
                    </a:p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1,75,31,153</a:t>
                      </a:r>
                    </a:p>
                    <a:p>
                      <a:pPr algn="ctr" fontAlgn="b"/>
                      <a:endParaRPr lang="en-US" sz="1600" b="1" i="0" u="none" strike="noStrike" dirty="0" smtClean="0">
                        <a:solidFill>
                          <a:schemeClr val="tx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08263">
                <a:tc>
                  <a:txBody>
                    <a:bodyPr/>
                    <a:lstStyle/>
                    <a:p>
                      <a:pPr marL="0" marR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j-lt"/>
                        </a:rPr>
                        <a:t>   2016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        4,53,000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b"/>
                      <a:endParaRPr lang="en-US" sz="1600" b="1" i="0" u="none" strike="noStrike" dirty="0" smtClean="0">
                        <a:solidFill>
                          <a:schemeClr val="tx1"/>
                        </a:solidFill>
                        <a:latin typeface="+mj-lt"/>
                        <a:cs typeface="Arial" pitchFamily="34" charset="0"/>
                      </a:endParaRPr>
                    </a:p>
                    <a:p>
                      <a:pPr algn="just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     1,79, 98,000</a:t>
                      </a:r>
                    </a:p>
                    <a:p>
                      <a:pPr algn="just" fontAlgn="b"/>
                      <a:endParaRPr lang="en-US" sz="1600" b="1" i="0" u="none" strike="noStrike" dirty="0" smtClean="0">
                        <a:solidFill>
                          <a:schemeClr val="tx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            1,84,51,000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pic>
        <p:nvPicPr>
          <p:cNvPr id="9" name="Picture 2" descr="G:\pics\THE ORCHARD HUTS,MANALI DSC08987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81819" y="2071678"/>
            <a:ext cx="3477771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Sudhir\Desktop\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itle 1"/>
          <p:cNvSpPr txBox="1">
            <a:spLocks/>
          </p:cNvSpPr>
          <p:nvPr/>
        </p:nvSpPr>
        <p:spPr bwMode="auto">
          <a:xfrm>
            <a:off x="1738282" y="142852"/>
            <a:ext cx="871543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en-US" sz="3200" b="1" kern="0" dirty="0">
                <a:solidFill>
                  <a:srgbClr val="FF0000"/>
                </a:solidFill>
                <a:latin typeface="Times" pitchFamily="18" charset="0"/>
                <a:ea typeface="+mj-ea"/>
                <a:cs typeface="Times New Roman" pitchFamily="18" charset="0"/>
              </a:rPr>
              <a:t/>
            </a:r>
            <a:br>
              <a:rPr lang="en-US" sz="3200" b="1" kern="0" dirty="0">
                <a:solidFill>
                  <a:srgbClr val="FF0000"/>
                </a:solidFill>
                <a:latin typeface="Times" pitchFamily="18" charset="0"/>
                <a:ea typeface="+mj-ea"/>
                <a:cs typeface="Times New Roman" pitchFamily="18" charset="0"/>
              </a:rPr>
            </a:br>
            <a:r>
              <a:rPr lang="en-US" sz="3200" b="1" kern="0" dirty="0">
                <a:solidFill>
                  <a:srgbClr val="FF0000"/>
                </a:solidFill>
                <a:latin typeface="Times" pitchFamily="18" charset="0"/>
                <a:ea typeface="+mj-ea"/>
                <a:cs typeface="Times New Roman" pitchFamily="18" charset="0"/>
              </a:rPr>
              <a:t/>
            </a:r>
            <a:br>
              <a:rPr lang="en-US" sz="3200" b="1" kern="0" dirty="0">
                <a:solidFill>
                  <a:srgbClr val="FF0000"/>
                </a:solidFill>
                <a:latin typeface="Times" pitchFamily="18" charset="0"/>
                <a:ea typeface="+mj-ea"/>
                <a:cs typeface="Times New Roman" pitchFamily="18" charset="0"/>
              </a:rPr>
            </a:br>
            <a:r>
              <a:rPr lang="en-US" sz="3200" b="1" kern="0" dirty="0">
                <a:solidFill>
                  <a:srgbClr val="FF0000"/>
                </a:solidFill>
                <a:latin typeface="Times" pitchFamily="18" charset="0"/>
                <a:ea typeface="+mj-ea"/>
                <a:cs typeface="Times New Roman" pitchFamily="18" charset="0"/>
              </a:rPr>
              <a:t/>
            </a:r>
            <a:br>
              <a:rPr lang="en-US" sz="3200" b="1" kern="0" dirty="0">
                <a:solidFill>
                  <a:srgbClr val="FF0000"/>
                </a:solidFill>
                <a:latin typeface="Times" pitchFamily="18" charset="0"/>
                <a:ea typeface="+mj-ea"/>
                <a:cs typeface="Times New Roman" pitchFamily="18" charset="0"/>
              </a:rPr>
            </a:br>
            <a:r>
              <a:rPr lang="en-US" sz="2400" b="1" kern="0" dirty="0">
                <a:solidFill>
                  <a:srgbClr val="FF0000"/>
                </a:solidFill>
                <a:latin typeface="Lucida Handwriting" pitchFamily="66" charset="0"/>
                <a:ea typeface="+mj-ea"/>
                <a:cs typeface="Times New Roman" pitchFamily="18" charset="0"/>
              </a:rPr>
              <a:t>Why Air Connectivity important for Himachal</a:t>
            </a:r>
            <a:endParaRPr lang="en-US" sz="2400" kern="0" dirty="0">
              <a:solidFill>
                <a:srgbClr val="FF0000"/>
              </a:solidFill>
              <a:latin typeface="Lucida Handwriting" pitchFamily="66" charset="0"/>
              <a:ea typeface="+mj-ea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8282" y="1506102"/>
            <a:ext cx="871543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000" dirty="0"/>
              <a:t>Leading Tourist destination for International and Domestic tourists.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000" dirty="0"/>
              <a:t>Shimla the queen of hills was summer capital of British Raj India.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000" dirty="0" err="1"/>
              <a:t>Dharamshala</a:t>
            </a:r>
            <a:r>
              <a:rPr lang="en-IN" sz="2000" dirty="0"/>
              <a:t> is famous destination because of  His Holiness the Dalai Lama.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000" dirty="0" err="1"/>
              <a:t>Kullu-Manali</a:t>
            </a:r>
            <a:r>
              <a:rPr lang="en-IN" sz="2000" dirty="0"/>
              <a:t>  a famous tourist destination because of beautiful landscapes and </a:t>
            </a:r>
            <a:r>
              <a:rPr lang="en-IN" sz="2000" dirty="0" err="1"/>
              <a:t>and</a:t>
            </a:r>
            <a:r>
              <a:rPr lang="en-IN" sz="2000" dirty="0"/>
              <a:t> adventurous activities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000" dirty="0"/>
              <a:t>Strategically important for defence purpose as China border is approx at a distance of 300 km from the State capital.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000" dirty="0"/>
              <a:t> The geographical area of the state is quite vast and state has 64 helipads available which can be used for </a:t>
            </a:r>
            <a:r>
              <a:rPr lang="en-IN" sz="2000" dirty="0" err="1"/>
              <a:t>Heli</a:t>
            </a:r>
            <a:r>
              <a:rPr lang="en-IN" sz="2000" dirty="0"/>
              <a:t>-Taxi services.</a:t>
            </a:r>
            <a:endParaRPr lang="en-IN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 descr="1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8991600" cy="4929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523968" y="5034520"/>
            <a:ext cx="9001156" cy="1323439"/>
          </a:xfrm>
          <a:prstGeom prst="rect">
            <a:avLst/>
          </a:prstGeom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IN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HIMACHAL PRADESH  HAS THREE AIRPORTS LOCATED AT 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 GAGGAL NEAR  DHARAMSHALA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IN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BHUNTAR  NEAR  KULLU.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JUBBARHATTI  NEAR  SHIMLA. 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96198" y="4286256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Kullu</a:t>
            </a:r>
            <a:r>
              <a:rPr lang="en-US" dirty="0"/>
              <a:t> airport at </a:t>
            </a:r>
            <a:r>
              <a:rPr lang="en-US" dirty="0" err="1"/>
              <a:t>Bhuntar</a:t>
            </a:r>
            <a:endParaRPr lang="en-US" dirty="0"/>
          </a:p>
        </p:txBody>
      </p:sp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Sudhir\Desktop\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738283" y="214290"/>
            <a:ext cx="850112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Bell MT" pitchFamily="18" charset="0"/>
              </a:rPr>
              <a:t>SHIMLA AIRPORT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666844" y="714356"/>
            <a:ext cx="5429288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 indent="-277813" defTabSz="182563">
              <a:buFontTx/>
              <a:buChar char="•"/>
            </a:pPr>
            <a:endParaRPr lang="en-US" sz="2400" b="1" dirty="0">
              <a:latin typeface="Bell MT" pitchFamily="18" charset="0"/>
              <a:cs typeface="Times New Roman" pitchFamily="18" charset="0"/>
            </a:endParaRPr>
          </a:p>
          <a:p>
            <a:pPr lvl="1" indent="-277813" defTabSz="182563">
              <a:buFontTx/>
              <a:buChar char="•"/>
            </a:pPr>
            <a:r>
              <a:rPr lang="en-US" sz="2000" b="1" dirty="0">
                <a:latin typeface="Bell MT" pitchFamily="18" charset="0"/>
                <a:cs typeface="Times New Roman" pitchFamily="18" charset="0"/>
              </a:rPr>
              <a:t>First flight under UDAN was inaugurated by Hon’ble Prime Minister on 27-04-2017 and flight under this scheme is operational to and from Delhi. </a:t>
            </a:r>
          </a:p>
          <a:p>
            <a:pPr lvl="1" indent="-277813" defTabSz="182563">
              <a:buFontTx/>
              <a:buChar char="•"/>
            </a:pPr>
            <a:endParaRPr lang="en-US" sz="2000" b="1" dirty="0">
              <a:latin typeface="Bell MT" pitchFamily="18" charset="0"/>
              <a:cs typeface="Times New Roman" pitchFamily="18" charset="0"/>
            </a:endParaRPr>
          </a:p>
          <a:p>
            <a:pPr lvl="1" indent="-277813" defTabSz="182563">
              <a:buFontTx/>
              <a:buChar char="•"/>
            </a:pPr>
            <a:r>
              <a:rPr lang="en-US" sz="2000" b="1" dirty="0">
                <a:latin typeface="Bell MT" pitchFamily="18" charset="0"/>
                <a:cs typeface="Times New Roman" pitchFamily="18" charset="0"/>
              </a:rPr>
              <a:t>Distance of Airport from </a:t>
            </a:r>
            <a:r>
              <a:rPr lang="en-US" sz="2000" b="1" dirty="0" err="1">
                <a:latin typeface="Bell MT" pitchFamily="18" charset="0"/>
                <a:cs typeface="Times New Roman" pitchFamily="18" charset="0"/>
              </a:rPr>
              <a:t>Shimla</a:t>
            </a:r>
            <a:r>
              <a:rPr lang="en-US" sz="2000" b="1" dirty="0">
                <a:latin typeface="Bell MT" pitchFamily="18" charset="0"/>
                <a:cs typeface="Times New Roman" pitchFamily="18" charset="0"/>
              </a:rPr>
              <a:t> town is 23 </a:t>
            </a:r>
            <a:r>
              <a:rPr lang="en-US" sz="2000" b="1" dirty="0" err="1">
                <a:latin typeface="Bell MT" pitchFamily="18" charset="0"/>
                <a:cs typeface="Times New Roman" pitchFamily="18" charset="0"/>
              </a:rPr>
              <a:t>kms</a:t>
            </a:r>
            <a:r>
              <a:rPr lang="en-US" sz="2000" b="1" dirty="0">
                <a:latin typeface="Bell MT" pitchFamily="18" charset="0"/>
                <a:cs typeface="Times New Roman" pitchFamily="18" charset="0"/>
              </a:rPr>
              <a:t>.</a:t>
            </a:r>
          </a:p>
          <a:p>
            <a:pPr lvl="1" indent="-277813" defTabSz="182563"/>
            <a:endParaRPr lang="en-US" sz="2000" b="1" dirty="0">
              <a:latin typeface="Bell MT" pitchFamily="18" charset="0"/>
              <a:cs typeface="Times New Roman" pitchFamily="18" charset="0"/>
            </a:endParaRPr>
          </a:p>
          <a:p>
            <a:pPr lvl="1" indent="-277813" defTabSz="182563">
              <a:buFontTx/>
              <a:buChar char="•"/>
            </a:pPr>
            <a:r>
              <a:rPr lang="en-US" sz="2000" b="1" dirty="0">
                <a:latin typeface="Bell MT" pitchFamily="18" charset="0"/>
                <a:cs typeface="Times New Roman" pitchFamily="18" charset="0"/>
              </a:rPr>
              <a:t>Airport </a:t>
            </a:r>
            <a:r>
              <a:rPr lang="en-US" sz="2000" b="1" dirty="0">
                <a:latin typeface="Bell MT" pitchFamily="18" charset="0"/>
                <a:cs typeface="Times New Roman" pitchFamily="18" charset="0"/>
              </a:rPr>
              <a:t>has </a:t>
            </a:r>
            <a:r>
              <a:rPr lang="en-US" sz="2000" b="1" dirty="0">
                <a:latin typeface="Bell MT" pitchFamily="18" charset="0"/>
                <a:cs typeface="Times New Roman" pitchFamily="18" charset="0"/>
              </a:rPr>
              <a:t>an effective </a:t>
            </a:r>
            <a:r>
              <a:rPr lang="en-US" sz="2000" b="1" dirty="0">
                <a:latin typeface="Bell MT" pitchFamily="18" charset="0"/>
                <a:cs typeface="Times New Roman" pitchFamily="18" charset="0"/>
              </a:rPr>
              <a:t>runway length of </a:t>
            </a:r>
            <a:r>
              <a:rPr lang="en-US" sz="2000" b="1" dirty="0">
                <a:latin typeface="Bell MT" pitchFamily="18" charset="0"/>
                <a:cs typeface="Times New Roman" pitchFamily="18" charset="0"/>
              </a:rPr>
              <a:t>1164 meters and width of 30 meters.</a:t>
            </a:r>
          </a:p>
          <a:p>
            <a:pPr lvl="1" indent="-277813" defTabSz="182563"/>
            <a:r>
              <a:rPr lang="en-US" sz="2000" b="1" dirty="0">
                <a:latin typeface="Bell MT" pitchFamily="18" charset="0"/>
                <a:cs typeface="Times New Roman" pitchFamily="18" charset="0"/>
              </a:rPr>
              <a:t> </a:t>
            </a:r>
          </a:p>
          <a:p>
            <a:pPr lvl="1" indent="-277813" defTabSz="182563">
              <a:buFontTx/>
              <a:buChar char="•"/>
            </a:pPr>
            <a:r>
              <a:rPr lang="en-US" sz="2000" b="1" dirty="0">
                <a:latin typeface="Bell MT" pitchFamily="18" charset="0"/>
                <a:cs typeface="Times New Roman" pitchFamily="18" charset="0"/>
              </a:rPr>
              <a:t>Currently ATR 42 is being operated by the M/s Alliance Airline.</a:t>
            </a:r>
          </a:p>
          <a:p>
            <a:pPr lvl="1" indent="-277813" defTabSz="182563"/>
            <a:endParaRPr lang="en-US" sz="2000" b="1" dirty="0">
              <a:latin typeface="Bell MT" pitchFamily="18" charset="0"/>
              <a:cs typeface="Times New Roman" pitchFamily="18" charset="0"/>
            </a:endParaRPr>
          </a:p>
          <a:p>
            <a:pPr lvl="1" indent="-277813" defTabSz="182563">
              <a:buFontTx/>
              <a:buChar char="•"/>
            </a:pPr>
            <a:r>
              <a:rPr lang="en-US" sz="2000" b="1" dirty="0">
                <a:latin typeface="Bell MT" pitchFamily="18" charset="0"/>
                <a:cs typeface="Times New Roman" pitchFamily="18" charset="0"/>
              </a:rPr>
              <a:t>Flight of M/s Air Deccan is expected to start from August, 2017.</a:t>
            </a:r>
            <a:endParaRPr lang="en-US" sz="2000" b="1" dirty="0">
              <a:latin typeface="Bell MT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tourism\Desktop\Images 2017\IMG-20170705-WA004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24694" y="928670"/>
            <a:ext cx="3500462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Sudhir\Desktop\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738283" y="381001"/>
            <a:ext cx="850112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Bell MT" pitchFamily="18" charset="0"/>
              </a:rPr>
              <a:t>Tourist Places in and around </a:t>
            </a:r>
            <a:r>
              <a:rPr lang="en-US" sz="3200" b="1" dirty="0" err="1">
                <a:solidFill>
                  <a:srgbClr val="002060"/>
                </a:solidFill>
                <a:latin typeface="Bell MT" pitchFamily="18" charset="0"/>
              </a:rPr>
              <a:t>Shimla</a:t>
            </a:r>
            <a:endParaRPr lang="en-US" sz="3200" b="1" dirty="0">
              <a:solidFill>
                <a:srgbClr val="002060"/>
              </a:solidFill>
              <a:latin typeface="Bell MT" pitchFamily="18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809720" y="1371600"/>
            <a:ext cx="864399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 indent="-277813" defTabSz="182563">
              <a:buFontTx/>
              <a:buChar char="•"/>
            </a:pPr>
            <a:r>
              <a:rPr lang="en-US" sz="2400" b="1" dirty="0" err="1">
                <a:latin typeface="Bell MT" pitchFamily="18" charset="0"/>
                <a:cs typeface="Times New Roman" pitchFamily="18" charset="0"/>
              </a:rPr>
              <a:t>Shimla</a:t>
            </a:r>
            <a:r>
              <a:rPr lang="en-US" sz="2400" b="1" dirty="0">
                <a:latin typeface="Bell MT" pitchFamily="18" charset="0"/>
                <a:cs typeface="Times New Roman" pitchFamily="18" charset="0"/>
              </a:rPr>
              <a:t> Town, Tara Devi, </a:t>
            </a:r>
            <a:r>
              <a:rPr lang="en-US" sz="2400" b="1" dirty="0" err="1">
                <a:latin typeface="Bell MT" pitchFamily="18" charset="0"/>
                <a:cs typeface="Times New Roman" pitchFamily="18" charset="0"/>
              </a:rPr>
              <a:t>Kufri</a:t>
            </a:r>
            <a:r>
              <a:rPr lang="en-US" sz="2400" b="1" dirty="0">
                <a:latin typeface="Bell MT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Bell MT" pitchFamily="18" charset="0"/>
                <a:cs typeface="Times New Roman" pitchFamily="18" charset="0"/>
              </a:rPr>
              <a:t>Fagu</a:t>
            </a:r>
            <a:r>
              <a:rPr lang="en-US" sz="2400" b="1" dirty="0">
                <a:latin typeface="Bell MT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Bell MT" pitchFamily="18" charset="0"/>
                <a:cs typeface="Times New Roman" pitchFamily="18" charset="0"/>
              </a:rPr>
              <a:t>Naldehra</a:t>
            </a:r>
            <a:r>
              <a:rPr lang="en-US" sz="2400" b="1" dirty="0">
                <a:latin typeface="Bell MT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Bell MT" pitchFamily="18" charset="0"/>
                <a:cs typeface="Times New Roman" pitchFamily="18" charset="0"/>
              </a:rPr>
              <a:t>Tatta</a:t>
            </a:r>
            <a:r>
              <a:rPr lang="en-US" sz="2400" b="1" dirty="0">
                <a:latin typeface="Bell MT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Bell MT" pitchFamily="18" charset="0"/>
                <a:cs typeface="Times New Roman" pitchFamily="18" charset="0"/>
              </a:rPr>
              <a:t>Pani</a:t>
            </a:r>
            <a:r>
              <a:rPr lang="en-US" sz="2400" b="1" dirty="0">
                <a:latin typeface="Bell MT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Bell MT" pitchFamily="18" charset="0"/>
                <a:cs typeface="Times New Roman" pitchFamily="18" charset="0"/>
              </a:rPr>
              <a:t>Narkanda</a:t>
            </a:r>
            <a:r>
              <a:rPr lang="en-US" sz="2400" b="1" dirty="0">
                <a:latin typeface="Bell MT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Bell MT" pitchFamily="18" charset="0"/>
                <a:cs typeface="Times New Roman" pitchFamily="18" charset="0"/>
              </a:rPr>
              <a:t>Chail</a:t>
            </a:r>
            <a:r>
              <a:rPr lang="en-US" sz="2400" b="1" dirty="0">
                <a:latin typeface="Bell MT" pitchFamily="18" charset="0"/>
                <a:cs typeface="Times New Roman" pitchFamily="18" charset="0"/>
              </a:rPr>
              <a:t>.</a:t>
            </a:r>
          </a:p>
          <a:p>
            <a:pPr lvl="1" indent="-277813" defTabSz="182563"/>
            <a:endParaRPr lang="en-US" sz="2400" b="1" dirty="0">
              <a:latin typeface="Bell MT" pitchFamily="18" charset="0"/>
              <a:cs typeface="Times New Roman" pitchFamily="18" charset="0"/>
            </a:endParaRPr>
          </a:p>
          <a:p>
            <a:pPr lvl="1" indent="-277813" defTabSz="182563">
              <a:buFontTx/>
              <a:buChar char="•"/>
            </a:pPr>
            <a:r>
              <a:rPr lang="en-US" sz="2400" b="1" dirty="0">
                <a:latin typeface="Bell MT" pitchFamily="18" charset="0"/>
                <a:cs typeface="Times New Roman" pitchFamily="18" charset="0"/>
              </a:rPr>
              <a:t>Options for trekking, camping, skiing and mountain biking available.</a:t>
            </a:r>
            <a:endParaRPr lang="en-US" sz="2400" b="1" dirty="0">
              <a:latin typeface="Bell MT" pitchFamily="18" charset="0"/>
              <a:cs typeface="Times New Roman" pitchFamily="18" charset="0"/>
            </a:endParaRPr>
          </a:p>
        </p:txBody>
      </p:sp>
      <p:pic>
        <p:nvPicPr>
          <p:cNvPr id="7" name="Picture 2" descr="H:\pics\Naldehr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95407" y="3357562"/>
            <a:ext cx="3976715" cy="3214710"/>
          </a:xfrm>
          <a:prstGeom prst="rect">
            <a:avLst/>
          </a:prstGeom>
          <a:noFill/>
        </p:spPr>
      </p:pic>
      <p:pic>
        <p:nvPicPr>
          <p:cNvPr id="8" name="Picture 7" descr="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38810" y="3357563"/>
            <a:ext cx="4714876" cy="312089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809985" y="5988627"/>
            <a:ext cx="11852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/>
              <a:t>Naldhera</a:t>
            </a:r>
            <a:endParaRPr lang="en-US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Sudhir\Desktop\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738283" y="381000"/>
            <a:ext cx="850112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Bell MT" pitchFamily="18" charset="0"/>
              </a:rPr>
              <a:t>Kullu</a:t>
            </a:r>
            <a:r>
              <a:rPr lang="en-US" sz="3200" b="1" dirty="0">
                <a:solidFill>
                  <a:srgbClr val="002060"/>
                </a:solidFill>
                <a:latin typeface="Bell MT" pitchFamily="18" charset="0"/>
              </a:rPr>
              <a:t> Airport at </a:t>
            </a:r>
            <a:r>
              <a:rPr lang="en-US" sz="3200" b="1" dirty="0" err="1">
                <a:solidFill>
                  <a:srgbClr val="002060"/>
                </a:solidFill>
                <a:latin typeface="Bell MT" pitchFamily="18" charset="0"/>
              </a:rPr>
              <a:t>Bhuntar</a:t>
            </a:r>
            <a:endParaRPr lang="en-US" sz="3200" b="1" dirty="0">
              <a:solidFill>
                <a:srgbClr val="002060"/>
              </a:solidFill>
              <a:latin typeface="Bell MT" pitchFamily="18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809720" y="1219201"/>
            <a:ext cx="8501122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400" b="1" dirty="0">
                <a:latin typeface="Bell MT" pitchFamily="18" charset="0"/>
              </a:rPr>
              <a:t> </a:t>
            </a:r>
            <a:r>
              <a:rPr lang="en-US" sz="2800" b="1" dirty="0">
                <a:latin typeface="Bell MT" pitchFamily="18" charset="0"/>
              </a:rPr>
              <a:t>Airport has existing </a:t>
            </a:r>
            <a:r>
              <a:rPr lang="en-US" sz="2800" b="1" dirty="0">
                <a:latin typeface="Bell MT" pitchFamily="18" charset="0"/>
              </a:rPr>
              <a:t>runway of 1128 </a:t>
            </a:r>
            <a:r>
              <a:rPr lang="en-US" sz="2800" b="1" dirty="0" err="1">
                <a:latin typeface="Bell MT" pitchFamily="18" charset="0"/>
              </a:rPr>
              <a:t>mts</a:t>
            </a:r>
            <a:r>
              <a:rPr lang="en-US" sz="2800" b="1" dirty="0">
                <a:latin typeface="Bell MT" pitchFamily="18" charset="0"/>
              </a:rPr>
              <a:t>. with a width of 30.5 </a:t>
            </a:r>
            <a:r>
              <a:rPr lang="en-US" sz="2800" b="1" dirty="0" err="1">
                <a:latin typeface="Bell MT" pitchFamily="18" charset="0"/>
              </a:rPr>
              <a:t>mts</a:t>
            </a:r>
            <a:r>
              <a:rPr lang="en-US" sz="2800" b="1" dirty="0">
                <a:latin typeface="Bell MT" pitchFamily="18" charset="0"/>
              </a:rPr>
              <a:t>.</a:t>
            </a:r>
          </a:p>
          <a:p>
            <a:pPr algn="just">
              <a:lnSpc>
                <a:spcPct val="90000"/>
              </a:lnSpc>
            </a:pPr>
            <a:endParaRPr lang="en-US" sz="2800" b="1" dirty="0">
              <a:latin typeface="Bell MT" pitchFamily="18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800" b="1" dirty="0">
                <a:latin typeface="Bell MT" pitchFamily="18" charset="0"/>
              </a:rPr>
              <a:t> Suitable </a:t>
            </a:r>
            <a:r>
              <a:rPr lang="en-US" sz="2800" b="1" dirty="0">
                <a:latin typeface="Bell MT" pitchFamily="18" charset="0"/>
              </a:rPr>
              <a:t>for the landing of </a:t>
            </a:r>
            <a:r>
              <a:rPr lang="en-US" sz="2800" b="1" dirty="0">
                <a:latin typeface="Bell MT" pitchFamily="18" charset="0"/>
              </a:rPr>
              <a:t>ATR 72 </a:t>
            </a:r>
            <a:r>
              <a:rPr lang="en-US" sz="2800" b="1" dirty="0">
                <a:latin typeface="Bell MT" pitchFamily="18" charset="0"/>
              </a:rPr>
              <a:t>aircraft.</a:t>
            </a:r>
          </a:p>
          <a:p>
            <a:pPr algn="just">
              <a:lnSpc>
                <a:spcPct val="90000"/>
              </a:lnSpc>
            </a:pPr>
            <a:endParaRPr lang="en-US" sz="2800" b="1" dirty="0">
              <a:latin typeface="Bell MT" pitchFamily="18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800" b="1" dirty="0">
                <a:latin typeface="Bell MT" pitchFamily="18" charset="0"/>
              </a:rPr>
              <a:t> </a:t>
            </a:r>
            <a:r>
              <a:rPr lang="en-US" sz="2800" b="1" dirty="0">
                <a:latin typeface="Bell MT" pitchFamily="18" charset="0"/>
              </a:rPr>
              <a:t>Flights of M/s Alliance Air are being operated.</a:t>
            </a:r>
          </a:p>
          <a:p>
            <a:pPr algn="just">
              <a:lnSpc>
                <a:spcPct val="90000"/>
              </a:lnSpc>
            </a:pPr>
            <a:endParaRPr lang="en-US" sz="2800" b="1" dirty="0">
              <a:latin typeface="Bell MT" pitchFamily="18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800" b="1" dirty="0">
                <a:latin typeface="Bell MT" pitchFamily="18" charset="0"/>
              </a:rPr>
              <a:t>Identified as under served Airport under RCS-UDAN. However, flight under UDAN not started yet.</a:t>
            </a:r>
            <a:endParaRPr lang="en-US" sz="2800" b="1" dirty="0">
              <a:latin typeface="Bell MT" pitchFamily="18" charset="0"/>
            </a:endParaRPr>
          </a:p>
          <a:p>
            <a:pPr algn="just">
              <a:lnSpc>
                <a:spcPct val="90000"/>
              </a:lnSpc>
            </a:pPr>
            <a:endParaRPr lang="en-US" sz="2400" b="1" dirty="0">
              <a:latin typeface="Bell MT" pitchFamily="18" charset="0"/>
            </a:endParaRP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endParaRPr lang="en-GB" sz="2400" b="1" dirty="0">
              <a:solidFill>
                <a:srgbClr val="FFFF00"/>
              </a:solidFill>
              <a:latin typeface="Bell M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Sudhir\Desktop\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738283" y="381001"/>
            <a:ext cx="850112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Bell MT" pitchFamily="18" charset="0"/>
              </a:rPr>
              <a:t>Tourist Places /activities in and around </a:t>
            </a:r>
            <a:r>
              <a:rPr lang="en-US" sz="3200" b="1" dirty="0" err="1">
                <a:solidFill>
                  <a:srgbClr val="002060"/>
                </a:solidFill>
                <a:latin typeface="Bell MT" pitchFamily="18" charset="0"/>
              </a:rPr>
              <a:t>Kullu</a:t>
            </a:r>
            <a:endParaRPr lang="en-US" sz="3200" b="1" dirty="0">
              <a:solidFill>
                <a:srgbClr val="002060"/>
              </a:solidFill>
              <a:latin typeface="Bell MT" pitchFamily="18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095472" y="1371600"/>
            <a:ext cx="792961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 indent="-277813" defTabSz="182563">
              <a:buFontTx/>
              <a:buChar char="•"/>
            </a:pPr>
            <a:r>
              <a:rPr lang="en-US" sz="2400" b="1" dirty="0" err="1">
                <a:latin typeface="Bell MT" pitchFamily="18" charset="0"/>
                <a:cs typeface="Times New Roman" pitchFamily="18" charset="0"/>
              </a:rPr>
              <a:t>Kullu</a:t>
            </a:r>
            <a:r>
              <a:rPr lang="en-US" sz="2400" b="1" dirty="0">
                <a:latin typeface="Bell MT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Bell MT" pitchFamily="18" charset="0"/>
                <a:cs typeface="Times New Roman" pitchFamily="18" charset="0"/>
              </a:rPr>
              <a:t>Manikaran</a:t>
            </a:r>
            <a:r>
              <a:rPr lang="en-US" sz="2400" b="1" dirty="0">
                <a:latin typeface="Bell MT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Bell MT" pitchFamily="18" charset="0"/>
                <a:cs typeface="Times New Roman" pitchFamily="18" charset="0"/>
              </a:rPr>
              <a:t>Manali</a:t>
            </a:r>
            <a:r>
              <a:rPr lang="en-US" sz="2400" b="1" dirty="0">
                <a:latin typeface="Bell MT" pitchFamily="18" charset="0"/>
                <a:cs typeface="Times New Roman" pitchFamily="18" charset="0"/>
              </a:rPr>
              <a:t>,  </a:t>
            </a:r>
            <a:r>
              <a:rPr lang="en-US" sz="2400" b="1" dirty="0" err="1">
                <a:latin typeface="Bell MT" pitchFamily="18" charset="0"/>
                <a:cs typeface="Times New Roman" pitchFamily="18" charset="0"/>
              </a:rPr>
              <a:t>Vashishth</a:t>
            </a:r>
            <a:r>
              <a:rPr lang="en-US" sz="2400" b="1" dirty="0">
                <a:latin typeface="Bell MT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Bell MT" pitchFamily="18" charset="0"/>
                <a:cs typeface="Times New Roman" pitchFamily="18" charset="0"/>
              </a:rPr>
              <a:t>Naggar</a:t>
            </a:r>
            <a:r>
              <a:rPr lang="en-US" sz="2400" b="1" dirty="0">
                <a:latin typeface="Bell MT" pitchFamily="18" charset="0"/>
                <a:cs typeface="Times New Roman" pitchFamily="18" charset="0"/>
              </a:rPr>
              <a:t>,  </a:t>
            </a:r>
            <a:r>
              <a:rPr lang="en-US" sz="2400" b="1" dirty="0" err="1">
                <a:latin typeface="Bell MT" pitchFamily="18" charset="0"/>
                <a:cs typeface="Times New Roman" pitchFamily="18" charset="0"/>
              </a:rPr>
              <a:t>Solang</a:t>
            </a:r>
            <a:r>
              <a:rPr lang="en-US" sz="2400" b="1" dirty="0">
                <a:latin typeface="Bell MT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Bell MT" pitchFamily="18" charset="0"/>
                <a:cs typeface="Times New Roman" pitchFamily="18" charset="0"/>
              </a:rPr>
              <a:t>Rohtang</a:t>
            </a:r>
            <a:r>
              <a:rPr lang="en-US" sz="2400" b="1" dirty="0">
                <a:latin typeface="Bell MT" pitchFamily="18" charset="0"/>
                <a:cs typeface="Times New Roman" pitchFamily="18" charset="0"/>
              </a:rPr>
              <a:t> Pass.</a:t>
            </a:r>
          </a:p>
          <a:p>
            <a:pPr lvl="1" indent="-277813" defTabSz="182563"/>
            <a:endParaRPr lang="en-US" sz="2400" b="1" dirty="0">
              <a:latin typeface="Bell MT" pitchFamily="18" charset="0"/>
              <a:cs typeface="Times New Roman" pitchFamily="18" charset="0"/>
            </a:endParaRPr>
          </a:p>
          <a:p>
            <a:pPr lvl="1" indent="-277813" defTabSz="182563">
              <a:buFontTx/>
              <a:buChar char="•"/>
            </a:pPr>
            <a:r>
              <a:rPr lang="en-US" sz="2400" b="1" dirty="0">
                <a:latin typeface="Bell MT" pitchFamily="18" charset="0"/>
                <a:cs typeface="Times New Roman" pitchFamily="18" charset="0"/>
              </a:rPr>
              <a:t>Options for trekking, camping, river-rafting, Paragliding, Skiing etc.. are available.</a:t>
            </a:r>
            <a:endParaRPr lang="en-US" sz="2400" b="1" dirty="0">
              <a:latin typeface="Bell MT" pitchFamily="18" charset="0"/>
              <a:cs typeface="Times New Roman" pitchFamily="18" charset="0"/>
            </a:endParaRPr>
          </a:p>
        </p:txBody>
      </p:sp>
      <p:pic>
        <p:nvPicPr>
          <p:cNvPr id="6" name="Picture 2" descr="G:\pics\Kullu valley view from reorich's art Gallery, Naggar 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51710" y="3401290"/>
            <a:ext cx="4476749" cy="3429000"/>
          </a:xfrm>
          <a:prstGeom prst="rect">
            <a:avLst/>
          </a:prstGeom>
          <a:noFill/>
        </p:spPr>
      </p:pic>
      <p:pic>
        <p:nvPicPr>
          <p:cNvPr id="7" name="Picture 2" descr="H:\pics\Manali-Rohtang road near Palchan  (Kullu) -018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68291" y="3401291"/>
            <a:ext cx="4571999" cy="3428999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809720" y="3643314"/>
            <a:ext cx="127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rgbClr val="FFFF00"/>
                </a:solidFill>
              </a:rPr>
              <a:t>Kullu</a:t>
            </a:r>
            <a:r>
              <a:rPr lang="en-US" b="1" dirty="0">
                <a:solidFill>
                  <a:srgbClr val="FFFF00"/>
                </a:solidFill>
              </a:rPr>
              <a:t> valley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78615" y="3500438"/>
            <a:ext cx="9303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rgbClr val="FFFF00"/>
                </a:solidFill>
              </a:rPr>
              <a:t>Palchan</a:t>
            </a:r>
            <a:endParaRPr lang="en-US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udhir\Desktop\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3" descr="C:\Users\tourism\Pictures\Wall-2016\10 -Camping at Jalori (Kullu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0"/>
            <a:ext cx="4572000" cy="3214686"/>
          </a:xfrm>
          <a:prstGeom prst="rect">
            <a:avLst/>
          </a:prstGeom>
          <a:noFill/>
        </p:spPr>
      </p:pic>
      <p:pic>
        <p:nvPicPr>
          <p:cNvPr id="6147" name="Picture 3" descr="H:\pics\Hamta valley-bough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0" y="0"/>
            <a:ext cx="4572000" cy="321468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839350" y="-24"/>
            <a:ext cx="11852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>
                <a:solidFill>
                  <a:srgbClr val="FFFF00"/>
                </a:solidFill>
              </a:rPr>
              <a:t>Hamta</a:t>
            </a:r>
            <a:r>
              <a:rPr lang="en-US" sz="1400" b="1" dirty="0">
                <a:solidFill>
                  <a:srgbClr val="FFFF00"/>
                </a:solidFill>
              </a:rPr>
              <a:t> valley</a:t>
            </a:r>
            <a:endParaRPr lang="en-US" sz="1400" b="1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5432" y="-24"/>
            <a:ext cx="11852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>
                <a:solidFill>
                  <a:srgbClr val="FFFF00"/>
                </a:solidFill>
              </a:rPr>
              <a:t>Jalori</a:t>
            </a:r>
            <a:r>
              <a:rPr lang="en-US" sz="1400" b="1" dirty="0">
                <a:solidFill>
                  <a:srgbClr val="FFFF00"/>
                </a:solidFill>
              </a:rPr>
              <a:t> Pass</a:t>
            </a:r>
            <a:endParaRPr lang="en-US" sz="1400" b="1" dirty="0">
              <a:solidFill>
                <a:srgbClr val="FFFF00"/>
              </a:solidFill>
            </a:endParaRPr>
          </a:p>
        </p:txBody>
      </p:sp>
      <p:pic>
        <p:nvPicPr>
          <p:cNvPr id="12" name="Picture 2" descr="C:\Users\tourism\Pictures\Table-2016\2-Skiing at Jobri Top (Kullu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6131" y="3214686"/>
            <a:ext cx="4641307" cy="3643314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1595406" y="3500439"/>
            <a:ext cx="22860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FF00"/>
                </a:solidFill>
              </a:rPr>
              <a:t>Skiing at </a:t>
            </a:r>
            <a:r>
              <a:rPr lang="en-US" sz="1400" b="1" dirty="0" err="1">
                <a:solidFill>
                  <a:srgbClr val="FFFF00"/>
                </a:solidFill>
              </a:rPr>
              <a:t>Jobri</a:t>
            </a:r>
            <a:r>
              <a:rPr lang="en-US" sz="1400" b="1" dirty="0">
                <a:solidFill>
                  <a:srgbClr val="FFFF00"/>
                </a:solidFill>
              </a:rPr>
              <a:t> Top, </a:t>
            </a:r>
            <a:r>
              <a:rPr lang="en-US" sz="1400" b="1" dirty="0" err="1">
                <a:solidFill>
                  <a:srgbClr val="FFFF00"/>
                </a:solidFill>
              </a:rPr>
              <a:t>Kullu</a:t>
            </a:r>
            <a:endParaRPr lang="en-US" sz="1400" b="1" dirty="0">
              <a:solidFill>
                <a:srgbClr val="FFFF00"/>
              </a:solidFill>
            </a:endParaRPr>
          </a:p>
        </p:txBody>
      </p:sp>
      <p:pic>
        <p:nvPicPr>
          <p:cNvPr id="15" name="Picture 2" descr="H:\pics\White water river Rafting, Kullu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6096000" y="3214686"/>
            <a:ext cx="4572000" cy="3643314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6167438" y="3500439"/>
            <a:ext cx="22860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FF00"/>
                </a:solidFill>
              </a:rPr>
              <a:t>River-Rafting on  Beas, </a:t>
            </a:r>
            <a:r>
              <a:rPr lang="en-US" sz="1400" b="1" dirty="0" err="1">
                <a:solidFill>
                  <a:srgbClr val="FFFF00"/>
                </a:solidFill>
              </a:rPr>
              <a:t>Kullu</a:t>
            </a:r>
            <a:endParaRPr lang="en-US" sz="1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828</TotalTime>
  <Words>500</Words>
  <Application>Microsoft Office PowerPoint</Application>
  <PresentationFormat>Widescreen</PresentationFormat>
  <Paragraphs>89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Bell MT</vt:lpstr>
      <vt:lpstr>Calibri</vt:lpstr>
      <vt:lpstr>Lucida Handwriting</vt:lpstr>
      <vt:lpstr>Times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Sudhir</dc:creator>
  <cp:lastModifiedBy>Administrator</cp:lastModifiedBy>
  <cp:revision>137</cp:revision>
  <dcterms:created xsi:type="dcterms:W3CDTF">2016-04-19T07:09:31Z</dcterms:created>
  <dcterms:modified xsi:type="dcterms:W3CDTF">2017-07-07T03:18:24Z</dcterms:modified>
</cp:coreProperties>
</file>