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7" r:id="rId4"/>
    <p:sldId id="258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466" y="67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07-Jul-17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3.png"/><Relationship Id="rId7" Type="http://schemas.openxmlformats.org/officeDocument/2006/relationships/image" Target="../media/image23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jpeg"/><Relationship Id="rId4" Type="http://schemas.microsoft.com/office/2007/relationships/hdphoto" Target="../media/hdphoto1.wdp"/><Relationship Id="rId9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microsoft.com/office/2007/relationships/hdphoto" Target="../media/hdphoto1.wdp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10" Type="http://schemas.openxmlformats.org/officeDocument/2006/relationships/image" Target="../media/image11.jpeg"/><Relationship Id="rId4" Type="http://schemas.openxmlformats.org/officeDocument/2006/relationships/image" Target="../media/image5.png"/><Relationship Id="rId9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3.png"/><Relationship Id="rId7" Type="http://schemas.openxmlformats.org/officeDocument/2006/relationships/image" Target="../media/image16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microsoft.com/office/2007/relationships/hdphoto" Target="../media/hdphoto1.wdp"/><Relationship Id="rId9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Shape 1"/>
          <p:cNvSpPr txBox="1"/>
          <p:nvPr/>
        </p:nvSpPr>
        <p:spPr>
          <a:xfrm>
            <a:off x="1752600" y="1752600"/>
            <a:ext cx="5791200" cy="239832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3600" b="1" cap="all" spc="-77" dirty="0" err="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mbria"/>
              </a:rPr>
              <a:t>INCredible</a:t>
            </a:r>
            <a:r>
              <a:rPr lang="en-US" sz="3600" b="1" cap="all" spc="-77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mbria"/>
              </a:rPr>
              <a:t> </a:t>
            </a:r>
            <a:endParaRPr lang="en-US" sz="3600" b="1" cap="all" spc="-77" dirty="0">
              <a:solidFill>
                <a:srgbClr val="002060"/>
              </a:solidFill>
              <a:uFill>
                <a:solidFill>
                  <a:srgbClr val="FFFFFF"/>
                </a:solidFill>
              </a:uFill>
              <a:latin typeface="Cambria"/>
            </a:endParaRPr>
          </a:p>
          <a:p>
            <a:pPr algn="ctr">
              <a:lnSpc>
                <a:spcPct val="100000"/>
              </a:lnSpc>
            </a:pPr>
            <a:endParaRPr lang="en-US" sz="3600" b="1" cap="all" spc="-77" dirty="0">
              <a:solidFill>
                <a:srgbClr val="002060"/>
              </a:solidFill>
              <a:uFill>
                <a:solidFill>
                  <a:srgbClr val="FFFFFF"/>
                </a:solidFill>
              </a:uFill>
              <a:latin typeface="Cambria"/>
            </a:endParaRPr>
          </a:p>
          <a:p>
            <a:pPr algn="ctr">
              <a:lnSpc>
                <a:spcPct val="100000"/>
              </a:lnSpc>
            </a:pPr>
            <a:r>
              <a:rPr lang="en-US" sz="3600" b="1" cap="all" spc="-77" dirty="0" err="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mbria"/>
              </a:rPr>
              <a:t>Chhatt</a:t>
            </a:r>
            <a:r>
              <a:rPr lang="en-US" sz="3600" b="1" cap="all" spc="-77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mbria"/>
              </a:rPr>
              <a:t>      </a:t>
            </a:r>
            <a:r>
              <a:rPr lang="en-US" sz="3600" b="1" cap="all" spc="-77" dirty="0" err="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mbria"/>
              </a:rPr>
              <a:t>sgarh</a:t>
            </a:r>
            <a:endParaRPr lang="en-US" sz="3600" b="1" cap="all" spc="-77" dirty="0">
              <a:solidFill>
                <a:srgbClr val="002060"/>
              </a:solidFill>
              <a:uFill>
                <a:solidFill>
                  <a:srgbClr val="FFFFFF"/>
                </a:solidFill>
              </a:uFill>
              <a:latin typeface="Cambria"/>
            </a:endParaRPr>
          </a:p>
          <a:p>
            <a:pPr algn="ctr">
              <a:lnSpc>
                <a:spcPct val="100000"/>
              </a:lnSpc>
            </a:pPr>
            <a:r>
              <a:rPr lang="en-US" sz="3200" b="1" cap="all" spc="-77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mbria"/>
              </a:rPr>
              <a:t>
</a:t>
            </a: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" name="TextShape 2"/>
          <p:cNvSpPr txBox="1"/>
          <p:nvPr/>
        </p:nvSpPr>
        <p:spPr>
          <a:xfrm>
            <a:off x="1909560" y="3870480"/>
            <a:ext cx="6857730" cy="153972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3200" b="1" cap="all" spc="117" dirty="0">
                <a:solidFill>
                  <a:srgbClr val="00B0F0"/>
                </a:solidFill>
                <a:uFill>
                  <a:solidFill>
                    <a:srgbClr val="FFFFFF"/>
                  </a:solidFill>
                </a:uFill>
                <a:latin typeface="Cambria"/>
              </a:rPr>
              <a:t>Aviation </a:t>
            </a:r>
            <a:r>
              <a:rPr lang="en-US" sz="3200" b="1" cap="all" spc="117" dirty="0">
                <a:solidFill>
                  <a:srgbClr val="00B0F0"/>
                </a:solidFill>
                <a:uFill>
                  <a:solidFill>
                    <a:srgbClr val="FFFFFF"/>
                  </a:solidFill>
                </a:uFill>
                <a:latin typeface="Cambria"/>
              </a:rPr>
              <a:t>Department</a:t>
            </a:r>
          </a:p>
          <a:p>
            <a:pPr>
              <a:lnSpc>
                <a:spcPct val="100000"/>
              </a:lnSpc>
            </a:pPr>
            <a:endParaRPr lang="en-US" sz="3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3200" spc="117" dirty="0">
                <a:solidFill>
                  <a:srgbClr val="00B0F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(www.cgaviation.nic.in)</a:t>
            </a:r>
            <a:endParaRPr lang="en-US" sz="32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5" name="TextShape 3"/>
          <p:cNvSpPr txBox="1"/>
          <p:nvPr/>
        </p:nvSpPr>
        <p:spPr>
          <a:xfrm>
            <a:off x="9916140" y="6332400"/>
            <a:ext cx="986040" cy="48672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fld id="{52E0B602-1E9D-4CB9-9DCA-E075E86DB908}" type="slidenum">
              <a:rPr lang="en-US" sz="1600" b="1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pPr>
                <a:lnSpc>
                  <a:spcPct val="100000"/>
                </a:lnSpc>
              </a:pPr>
              <a:t>1</a:t>
            </a:fld>
            <a:endParaRPr lang="en-US" sz="14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pic>
        <p:nvPicPr>
          <p:cNvPr id="46" name="Picture 2"/>
          <p:cNvPicPr/>
          <p:nvPr/>
        </p:nvPicPr>
        <p:blipFill>
          <a:blip r:embed="rId2" cstate="print"/>
          <a:stretch/>
        </p:blipFill>
        <p:spPr>
          <a:xfrm>
            <a:off x="7924800" y="1143000"/>
            <a:ext cx="2743200" cy="4953000"/>
          </a:xfrm>
          <a:prstGeom prst="rect">
            <a:avLst/>
          </a:prstGeom>
          <a:ln>
            <a:noFill/>
          </a:ln>
        </p:spPr>
      </p:pic>
      <p:pic>
        <p:nvPicPr>
          <p:cNvPr id="47" name="Picture 7"/>
          <p:cNvPicPr/>
          <p:nvPr/>
        </p:nvPicPr>
        <p:blipFill>
          <a:blip r:embed="rId3" cstate="print"/>
          <a:srcRect l="35926" r="25332" b="-4776"/>
          <a:stretch/>
        </p:blipFill>
        <p:spPr>
          <a:xfrm>
            <a:off x="4648200" y="2438400"/>
            <a:ext cx="381000" cy="10286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581" y="1029802"/>
            <a:ext cx="1923563" cy="1548968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 smtClean="0">
                <a:solidFill>
                  <a:srgbClr val="002060"/>
                </a:solidFill>
              </a:rPr>
              <a:pPr/>
              <a:t>10</a:t>
            </a:fld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5" name="Title 4"/>
          <p:cNvSpPr txBox="1">
            <a:spLocks/>
          </p:cNvSpPr>
          <p:nvPr/>
        </p:nvSpPr>
        <p:spPr>
          <a:xfrm>
            <a:off x="1600200" y="76201"/>
            <a:ext cx="7620000" cy="915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3943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8796" kern="1200" cap="all" spc="-8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IN" sz="3200" b="1" u="sng" dirty="0">
                <a:solidFill>
                  <a:srgbClr val="002060"/>
                </a:solidFill>
                <a:latin typeface="Cambria" panose="02040503050406030204" pitchFamily="18" charset="0"/>
              </a:rPr>
              <a:t>ATTRACTIVE  </a:t>
            </a:r>
            <a:r>
              <a:rPr lang="en-IN" sz="3200" b="1" u="sng" dirty="0" err="1">
                <a:solidFill>
                  <a:srgbClr val="002060"/>
                </a:solidFill>
                <a:latin typeface="Cambria" panose="02040503050406030204" pitchFamily="18" charset="0"/>
              </a:rPr>
              <a:t>rcs</a:t>
            </a:r>
            <a:r>
              <a:rPr lang="en-IN" sz="3200" b="1" u="sng" dirty="0">
                <a:solidFill>
                  <a:srgbClr val="002060"/>
                </a:solidFill>
                <a:latin typeface="Cambria" panose="02040503050406030204" pitchFamily="18" charset="0"/>
              </a:rPr>
              <a:t> airports </a:t>
            </a:r>
            <a:r>
              <a:rPr lang="en-IN" sz="3200" b="1" u="sng" dirty="0">
                <a:solidFill>
                  <a:srgbClr val="002060"/>
                </a:solidFill>
                <a:latin typeface="Cambria" panose="02040503050406030204" pitchFamily="18" charset="0"/>
              </a:rPr>
              <a:t>- </a:t>
            </a:r>
            <a:r>
              <a:rPr lang="en-IN" sz="3200" b="1" u="sng" dirty="0" err="1">
                <a:solidFill>
                  <a:srgbClr val="002060"/>
                </a:solidFill>
                <a:latin typeface="Cambria" panose="02040503050406030204" pitchFamily="18" charset="0"/>
              </a:rPr>
              <a:t>raigarh</a:t>
            </a:r>
            <a:endParaRPr lang="en-IN" sz="3200" b="1" u="sng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2" name="AutoShape 2" descr="http://cgaviation.nic.in/images/CTB.png"/>
          <p:cNvSpPr>
            <a:spLocks noChangeAspect="1" noChangeArrowheads="1"/>
          </p:cNvSpPr>
          <p:nvPr/>
        </p:nvSpPr>
        <p:spPr bwMode="auto">
          <a:xfrm>
            <a:off x="1571625" y="-136525"/>
            <a:ext cx="2286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7" name="Picture 2" descr="http://t0.gstatic.com/images?q=tbn:ANd9GcRyeuGYCytp0IPKIU5vbXORe6PXu8HXMA6FoMGhU3G4gJ3-_qZ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88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601" y="76431"/>
            <a:ext cx="1056640" cy="953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1571712" y="4643122"/>
            <a:ext cx="2104304" cy="315471"/>
          </a:xfrm>
          <a:prstGeom prst="rect">
            <a:avLst/>
          </a:prstGeom>
          <a:solidFill>
            <a:srgbClr val="FFC000"/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IN" sz="1600" b="1" dirty="0" err="1">
                <a:latin typeface="+mj-lt"/>
                <a:cs typeface="Adobe Devanagari" panose="02040503050201020203" pitchFamily="18" charset="0"/>
              </a:rPr>
              <a:t>Singhanpur</a:t>
            </a:r>
            <a:r>
              <a:rPr lang="en-IN" sz="1600" b="1" dirty="0">
                <a:latin typeface="+mj-lt"/>
                <a:cs typeface="Adobe Devanagari" panose="02040503050201020203" pitchFamily="18" charset="0"/>
              </a:rPr>
              <a:t> Caves</a:t>
            </a:r>
            <a:endParaRPr lang="en-IN" sz="1600" b="1" dirty="0">
              <a:latin typeface="+mj-lt"/>
              <a:cs typeface="Adobe Devanagari" panose="02040503050201020203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708580" y="4643121"/>
            <a:ext cx="1940975" cy="315471"/>
          </a:xfrm>
          <a:prstGeom prst="rect">
            <a:avLst/>
          </a:prstGeom>
          <a:solidFill>
            <a:srgbClr val="FFC000"/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1600" b="1" dirty="0">
                <a:latin typeface="+mj-lt"/>
                <a:cs typeface="Adobe Devanagari" panose="02040503050201020203" pitchFamily="18" charset="0"/>
              </a:rPr>
              <a:t>Ram </a:t>
            </a:r>
            <a:r>
              <a:rPr lang="en-US" sz="1600" b="1" dirty="0" err="1">
                <a:latin typeface="+mj-lt"/>
                <a:cs typeface="Adobe Devanagari" panose="02040503050201020203" pitchFamily="18" charset="0"/>
              </a:rPr>
              <a:t>Jharna</a:t>
            </a:r>
            <a:endParaRPr lang="en-IN" sz="1600" b="1" dirty="0">
              <a:latin typeface="+mj-lt"/>
              <a:cs typeface="Adobe Devanagari" panose="02040503050201020203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567660" y="2564598"/>
            <a:ext cx="2123509" cy="315471"/>
          </a:xfrm>
          <a:prstGeom prst="rect">
            <a:avLst/>
          </a:prstGeom>
          <a:solidFill>
            <a:srgbClr val="FFC000"/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IN" sz="1600" b="1" dirty="0" err="1">
                <a:latin typeface="+mj-lt"/>
                <a:cs typeface="Adobe Devanagari" panose="02040503050201020203" pitchFamily="18" charset="0"/>
              </a:rPr>
              <a:t>Gomarda</a:t>
            </a:r>
            <a:r>
              <a:rPr lang="en-IN" sz="1600" b="1" dirty="0">
                <a:latin typeface="+mj-lt"/>
                <a:cs typeface="Adobe Devanagari" panose="02040503050201020203" pitchFamily="18" charset="0"/>
              </a:rPr>
              <a:t> Sanctuary</a:t>
            </a:r>
            <a:endParaRPr lang="en-IN" sz="1600" b="1" dirty="0">
              <a:latin typeface="+mj-lt"/>
              <a:cs typeface="Adobe Devanagari" panose="02040503050201020203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708581" y="2362201"/>
            <a:ext cx="1923562" cy="500137"/>
          </a:xfrm>
          <a:prstGeom prst="rect">
            <a:avLst/>
          </a:prstGeom>
          <a:solidFill>
            <a:srgbClr val="FFC000"/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IN" sz="1400" b="1" dirty="0">
                <a:latin typeface="+mj-lt"/>
                <a:cs typeface="Adobe Devanagari" panose="02040503050201020203" pitchFamily="18" charset="0"/>
              </a:rPr>
              <a:t>Rock </a:t>
            </a:r>
            <a:r>
              <a:rPr lang="en-IN" sz="1400" b="1" dirty="0">
                <a:latin typeface="+mj-lt"/>
                <a:cs typeface="Adobe Devanagari" panose="02040503050201020203" pitchFamily="18" charset="0"/>
              </a:rPr>
              <a:t>Paintings, </a:t>
            </a:r>
            <a:r>
              <a:rPr lang="en-IN" sz="1400" b="1" dirty="0" err="1">
                <a:latin typeface="+mj-lt"/>
                <a:cs typeface="Adobe Devanagari" panose="02040503050201020203" pitchFamily="18" charset="0"/>
              </a:rPr>
              <a:t>Kabara</a:t>
            </a:r>
            <a:r>
              <a:rPr lang="en-IN" sz="1400" b="1" dirty="0">
                <a:latin typeface="+mj-lt"/>
                <a:cs typeface="Adobe Devanagari" panose="02040503050201020203" pitchFamily="18" charset="0"/>
              </a:rPr>
              <a:t> </a:t>
            </a:r>
            <a:r>
              <a:rPr lang="en-IN" sz="1400" b="1" dirty="0" err="1">
                <a:latin typeface="+mj-lt"/>
                <a:cs typeface="Adobe Devanagari" panose="02040503050201020203" pitchFamily="18" charset="0"/>
              </a:rPr>
              <a:t>Pahad</a:t>
            </a:r>
            <a:r>
              <a:rPr lang="en-IN" sz="1400" b="1" dirty="0">
                <a:latin typeface="+mj-lt"/>
                <a:cs typeface="Adobe Devanagari" panose="02040503050201020203" pitchFamily="18" charset="0"/>
              </a:rPr>
              <a:t> </a:t>
            </a:r>
          </a:p>
        </p:txBody>
      </p:sp>
      <p:pic>
        <p:nvPicPr>
          <p:cNvPr id="3074" name="Chart 5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2874" y="1029802"/>
            <a:ext cx="4203224" cy="2799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Chart 10"/>
          <p:cNvPicPr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2874" y="3948430"/>
            <a:ext cx="4203224" cy="250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562" y="1029802"/>
            <a:ext cx="2119367" cy="154896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8830" y="2919631"/>
            <a:ext cx="2101169" cy="172349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875" y="2915353"/>
            <a:ext cx="1940975" cy="172776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8830" y="4962607"/>
            <a:ext cx="2097099" cy="1631235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571624" y="6257913"/>
            <a:ext cx="2104304" cy="561692"/>
          </a:xfrm>
          <a:prstGeom prst="rect">
            <a:avLst/>
          </a:prstGeom>
          <a:solidFill>
            <a:srgbClr val="FFC000"/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IN" sz="1600" b="1" dirty="0" err="1">
                <a:latin typeface="+mj-lt"/>
                <a:cs typeface="Adobe Devanagari" panose="02040503050201020203" pitchFamily="18" charset="0"/>
              </a:rPr>
              <a:t>Raigarh</a:t>
            </a:r>
            <a:r>
              <a:rPr lang="en-IN" sz="1600" b="1" dirty="0">
                <a:latin typeface="+mj-lt"/>
                <a:cs typeface="Adobe Devanagari" panose="02040503050201020203" pitchFamily="18" charset="0"/>
              </a:rPr>
              <a:t> </a:t>
            </a:r>
            <a:r>
              <a:rPr lang="en-IN" sz="1600" b="1" dirty="0" err="1">
                <a:latin typeface="+mj-lt"/>
                <a:cs typeface="Adobe Devanagari" panose="02040503050201020203" pitchFamily="18" charset="0"/>
              </a:rPr>
              <a:t>Chakradhar</a:t>
            </a:r>
            <a:r>
              <a:rPr lang="en-IN" sz="1600" b="1" dirty="0">
                <a:latin typeface="+mj-lt"/>
                <a:cs typeface="Adobe Devanagari" panose="02040503050201020203" pitchFamily="18" charset="0"/>
              </a:rPr>
              <a:t> Festival</a:t>
            </a:r>
            <a:endParaRPr lang="en-IN" sz="1600" b="1" dirty="0">
              <a:latin typeface="+mj-lt"/>
              <a:cs typeface="Adobe Devanagari" panose="02040503050201020203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934414" y="5088769"/>
            <a:ext cx="151997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dirty="0">
                <a:ln w="0"/>
                <a:solidFill>
                  <a:srgbClr val="000099"/>
                </a:solidFill>
                <a:effectLst>
                  <a:reflection blurRad="6350" stA="53000" endA="300" endPos="35500" dir="5400000" sy="-90000" algn="bl" rotWithShape="0"/>
                </a:effectLst>
              </a:rPr>
              <a:t>Tourism Hot Spots</a:t>
            </a:r>
            <a:endParaRPr lang="en-US" sz="3200" dirty="0">
              <a:ln w="0"/>
              <a:solidFill>
                <a:srgbClr val="000099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9217214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Shape 1"/>
          <p:cNvSpPr txBox="1"/>
          <p:nvPr/>
        </p:nvSpPr>
        <p:spPr>
          <a:xfrm>
            <a:off x="9916140" y="6332400"/>
            <a:ext cx="986040" cy="48672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fld id="{9815937D-BD9C-4800-9668-36D2D5D74DC9}" type="slidenum">
              <a:rPr lang="en-US" sz="1600" b="1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pPr>
                <a:lnSpc>
                  <a:spcPct val="100000"/>
                </a:lnSpc>
              </a:pPr>
              <a:t>2</a:t>
            </a:fld>
            <a:endParaRPr lang="en-US" sz="14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7" name="CustomShape 2"/>
          <p:cNvSpPr/>
          <p:nvPr/>
        </p:nvSpPr>
        <p:spPr>
          <a:xfrm>
            <a:off x="1828800" y="222840"/>
            <a:ext cx="7315200" cy="843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2800" b="1" cap="all" spc="-77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mbria"/>
              </a:rPr>
              <a:t>READINESS AND offers BY CHHATTISGARH</a:t>
            </a:r>
            <a:endParaRPr lang="en-US" sz="2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8" name="CustomShape 3"/>
          <p:cNvSpPr/>
          <p:nvPr/>
        </p:nvSpPr>
        <p:spPr>
          <a:xfrm>
            <a:off x="1571520" y="-136440"/>
            <a:ext cx="22842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69" name="CustomShape 4"/>
          <p:cNvSpPr/>
          <p:nvPr/>
        </p:nvSpPr>
        <p:spPr>
          <a:xfrm>
            <a:off x="1828800" y="1142984"/>
            <a:ext cx="8458200" cy="5105416"/>
          </a:xfrm>
          <a:prstGeom prst="rect">
            <a:avLst/>
          </a:prstGeom>
          <a:solidFill>
            <a:srgbClr val="00133A">
              <a:alpha val="73000"/>
            </a:srgbClr>
          </a:solidFill>
          <a:ln w="936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anchor="ctr"/>
          <a:lstStyle/>
          <a:p>
            <a:pPr marL="171360" indent="-323640">
              <a:lnSpc>
                <a:spcPct val="15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en-US" sz="20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</a:rPr>
              <a:t>Among first 5 States to sign </a:t>
            </a:r>
            <a:r>
              <a:rPr lang="en-US" sz="20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</a:rPr>
              <a:t>MoU</a:t>
            </a:r>
            <a:r>
              <a:rPr lang="en-US" sz="20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</a:rPr>
              <a:t> on RCS With </a:t>
            </a:r>
            <a:r>
              <a:rPr lang="en-US" sz="2000" b="1" spc="-1" dirty="0" err="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</a:rPr>
              <a:t>MoCA</a:t>
            </a:r>
            <a:r>
              <a:rPr lang="en-US" sz="20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</a:rPr>
              <a:t> and  subject Notification promulgated</a:t>
            </a:r>
            <a:endParaRPr lang="en-US" sz="2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22200" indent="-321840">
              <a:lnSpc>
                <a:spcPct val="15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en-US" sz="20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</a:rPr>
              <a:t>Authorised Government officials permitted to travel by air within the state also</a:t>
            </a:r>
            <a:endParaRPr lang="en-US" sz="2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22200" indent="-321840">
              <a:lnSpc>
                <a:spcPct val="15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en-US" sz="20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</a:rPr>
              <a:t>State is positive about additional seat </a:t>
            </a:r>
            <a:endParaRPr lang="en-US" sz="2000" b="1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mbria"/>
            </a:endParaRPr>
          </a:p>
          <a:p>
            <a:pPr marL="322200" indent="-321840">
              <a:lnSpc>
                <a:spcPct val="150000"/>
              </a:lnSpc>
              <a:buClr>
                <a:srgbClr val="FFFFFF"/>
              </a:buClr>
            </a:pPr>
            <a:r>
              <a:rPr lang="en-US" sz="20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</a:rPr>
              <a:t>	</a:t>
            </a:r>
            <a:r>
              <a:rPr lang="en-US" sz="2000" spc="117" dirty="0">
                <a:solidFill>
                  <a:srgbClr val="00B0F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n-US" sz="20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</a:rPr>
              <a:t>underwriting </a:t>
            </a:r>
            <a:r>
              <a:rPr lang="en-US" sz="20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</a:rPr>
              <a:t>within the state and with adjoining </a:t>
            </a:r>
            <a:r>
              <a:rPr lang="en-US" sz="20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</a:rPr>
              <a:t>states</a:t>
            </a:r>
          </a:p>
          <a:p>
            <a:pPr marL="322200" indent="-321840">
              <a:lnSpc>
                <a:spcPct val="15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en-US" sz="20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</a:rPr>
              <a:t>State is positive about night parking facilities at state airports</a:t>
            </a:r>
            <a:endParaRPr lang="en-US" sz="2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53880" indent="-321840">
              <a:lnSpc>
                <a:spcPct val="15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en-US" sz="20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</a:rPr>
              <a:t>Publicity support by the State Government is being  progressed</a:t>
            </a:r>
          </a:p>
          <a:p>
            <a:pPr marL="353880" indent="-321840">
              <a:lnSpc>
                <a:spcPct val="15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en-US" sz="2000" b="1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</a:rPr>
              <a:t>We believe in “Bespoke Policy” where we customize incentives to make business viable</a:t>
            </a:r>
            <a:endParaRPr lang="en-US" sz="2000" b="1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4011480" lvl="8" indent="-321840">
              <a:lnSpc>
                <a:spcPct val="150000"/>
              </a:lnSpc>
              <a:buClr>
                <a:srgbClr val="FFFFFF"/>
              </a:buClr>
            </a:pPr>
            <a:r>
              <a:rPr lang="en-US" sz="2000" spc="117" dirty="0">
                <a:solidFill>
                  <a:srgbClr val="00B0F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			</a:t>
            </a:r>
            <a:endParaRPr lang="en-US" sz="2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0" name="Picture 2"/>
          <p:cNvPicPr/>
          <p:nvPr/>
        </p:nvPicPr>
        <p:blipFill>
          <a:blip r:embed="rId2" cstate="print"/>
          <a:stretch/>
        </p:blipFill>
        <p:spPr>
          <a:xfrm>
            <a:off x="9372600" y="113880"/>
            <a:ext cx="903870" cy="952920"/>
          </a:xfrm>
          <a:prstGeom prst="rect">
            <a:avLst/>
          </a:prstGeom>
          <a:ln>
            <a:noFill/>
          </a:ln>
        </p:spPr>
      </p:pic>
      <p:sp>
        <p:nvSpPr>
          <p:cNvPr id="7" name="Rectangle 6"/>
          <p:cNvSpPr/>
          <p:nvPr/>
        </p:nvSpPr>
        <p:spPr>
          <a:xfrm>
            <a:off x="7289476" y="6400800"/>
            <a:ext cx="26927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pc="117" dirty="0">
                <a:solidFill>
                  <a:srgbClr val="00B0F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www.cgaviation.nic.in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 smtClean="0">
                <a:solidFill>
                  <a:srgbClr val="002060"/>
                </a:solidFill>
              </a:rPr>
              <a:pPr/>
              <a:t>3</a:t>
            </a:fld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5" name="Title 4"/>
          <p:cNvSpPr txBox="1">
            <a:spLocks/>
          </p:cNvSpPr>
          <p:nvPr/>
        </p:nvSpPr>
        <p:spPr>
          <a:xfrm>
            <a:off x="1828800" y="-76200"/>
            <a:ext cx="7391400" cy="915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3943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8796" kern="1200" cap="all" spc="-8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IN" sz="2400" b="1" u="sng" dirty="0">
                <a:solidFill>
                  <a:srgbClr val="002060"/>
                </a:solidFill>
                <a:latin typeface="Cambria" panose="02040503050406030204" pitchFamily="18" charset="0"/>
              </a:rPr>
              <a:t>ATTRACTIVE  </a:t>
            </a:r>
            <a:r>
              <a:rPr lang="en-IN" sz="2400" b="1" u="sng" dirty="0" err="1">
                <a:solidFill>
                  <a:srgbClr val="002060"/>
                </a:solidFill>
                <a:latin typeface="Cambria" panose="02040503050406030204" pitchFamily="18" charset="0"/>
              </a:rPr>
              <a:t>rcs</a:t>
            </a:r>
            <a:r>
              <a:rPr lang="en-IN" sz="2400" b="1" u="sng" dirty="0">
                <a:solidFill>
                  <a:srgbClr val="002060"/>
                </a:solidFill>
                <a:latin typeface="Cambria" panose="02040503050406030204" pitchFamily="18" charset="0"/>
              </a:rPr>
              <a:t> airports OF CHHATTISGARH</a:t>
            </a:r>
            <a:endParaRPr lang="en-IN" sz="2400" b="1" u="sng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2" name="AutoShape 2" descr="http://cgaviation.nic.in/images/CTB.png"/>
          <p:cNvSpPr>
            <a:spLocks noChangeAspect="1" noChangeArrowheads="1"/>
          </p:cNvSpPr>
          <p:nvPr/>
        </p:nvSpPr>
        <p:spPr bwMode="auto">
          <a:xfrm>
            <a:off x="1571625" y="-136525"/>
            <a:ext cx="2286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7" name="Picture 2" descr="http://t0.gstatic.com/images?q=tbn:ANd9GcRyeuGYCytp0IPKIU5vbXORe6PXu8HXMA6FoMGhU3G4gJ3-_qZ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88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2" y="76432"/>
            <a:ext cx="650237" cy="685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9952923"/>
              </p:ext>
            </p:extLst>
          </p:nvPr>
        </p:nvGraphicFramePr>
        <p:xfrm>
          <a:off x="1600202" y="838200"/>
          <a:ext cx="8991599" cy="596074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73912"/>
                <a:gridCol w="896489"/>
                <a:gridCol w="1329998"/>
                <a:gridCol w="2303039"/>
                <a:gridCol w="3488161"/>
              </a:tblGrid>
              <a:tr h="818001"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</a:rPr>
                        <a:t>AIR-STRIP</a:t>
                      </a:r>
                      <a:endParaRPr lang="en-US" sz="13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</a:rPr>
                        <a:t>DIMEN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</a:rPr>
                        <a:t>-SION (Ft)</a:t>
                      </a:r>
                      <a:endParaRPr lang="en-US" sz="13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</a:rPr>
                        <a:t>POPULA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</a:rPr>
                        <a:t>-TION/GDDP</a:t>
                      </a:r>
                    </a:p>
                    <a:p>
                      <a:pPr marL="0" marR="0" indent="0" algn="ctr" defTabSz="9139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</a:rPr>
                        <a:t>(In </a:t>
                      </a:r>
                      <a:r>
                        <a:rPr lang="en-IN" sz="1300" b="1" dirty="0" err="1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</a:rPr>
                        <a:t>lakhs</a:t>
                      </a:r>
                      <a:r>
                        <a:rPr lang="en-IN" sz="1300" b="1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</a:rPr>
                        <a:t>)</a:t>
                      </a:r>
                      <a:endParaRPr lang="en-US" sz="1300" b="1" dirty="0" smtClean="0">
                        <a:solidFill>
                          <a:schemeClr val="bg1"/>
                        </a:solidFill>
                        <a:latin typeface="Cambria" panose="02040503050406030204" pitchFamily="18" charset="0"/>
                      </a:endParaRPr>
                    </a:p>
                    <a:p>
                      <a:pPr algn="ctr"/>
                      <a:endParaRPr lang="en-US" sz="13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</a:rPr>
                        <a:t>ECONOMIC DRIVERS</a:t>
                      </a:r>
                      <a:endParaRPr lang="en-US" sz="13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1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</a:rPr>
                        <a:t>TOURIST</a:t>
                      </a:r>
                      <a:r>
                        <a:rPr lang="en-US" sz="1300" b="1" baseline="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1300" b="1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</a:rPr>
                        <a:t> HOT </a:t>
                      </a:r>
                      <a:r>
                        <a:rPr lang="en-US" sz="1300" b="1" baseline="0" dirty="0" smtClean="0">
                          <a:solidFill>
                            <a:schemeClr val="bg1"/>
                          </a:solidFill>
                          <a:latin typeface="Cambria" panose="02040503050406030204" pitchFamily="18" charset="0"/>
                        </a:rPr>
                        <a:t> SPOTS</a:t>
                      </a:r>
                      <a:endParaRPr lang="en-US" sz="1300" b="1" dirty="0">
                        <a:solidFill>
                          <a:schemeClr val="bg1"/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68580" marR="68580" anchor="ctr">
                    <a:solidFill>
                      <a:srgbClr val="002060"/>
                    </a:solidFill>
                  </a:tcPr>
                </a:tc>
              </a:tr>
              <a:tr h="1150666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JAGDAL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-PUR</a:t>
                      </a:r>
                      <a:endParaRPr lang="en-US" sz="1300" b="1" dirty="0">
                        <a:latin typeface="Cambria" panose="020405030504060302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5575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X100</a:t>
                      </a:r>
                      <a:endParaRPr lang="en-US" sz="1300" b="1" dirty="0">
                        <a:latin typeface="Cambria" panose="020405030504060302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14.14/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5</a:t>
                      </a:r>
                      <a:r>
                        <a:rPr lang="en-IN" sz="1300" b="1" dirty="0" smtClean="0">
                          <a:latin typeface="Cambria" panose="02040503050406030204" pitchFamily="18" charset="0"/>
                        </a:rPr>
                        <a:t>,51,922</a:t>
                      </a:r>
                      <a:endParaRPr lang="en-US" sz="1300" b="1" dirty="0" smtClean="0">
                        <a:latin typeface="Cambria" panose="020405030504060302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endParaRPr lang="en-US" sz="1300" b="1" dirty="0" smtClean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IN" sz="1300" b="1" dirty="0" smtClean="0">
                          <a:latin typeface="Cambria" panose="02040503050406030204" pitchFamily="18" charset="0"/>
                        </a:rPr>
                        <a:t>NMDC, </a:t>
                      </a:r>
                      <a:r>
                        <a:rPr lang="en-IN" sz="1300" b="1" dirty="0" err="1" smtClean="0">
                          <a:latin typeface="Cambria" panose="02040503050406030204" pitchFamily="18" charset="0"/>
                        </a:rPr>
                        <a:t>Essar</a:t>
                      </a:r>
                      <a:r>
                        <a:rPr lang="en-IN" sz="1300" b="1" dirty="0" smtClean="0">
                          <a:latin typeface="Cambria" panose="02040503050406030204" pitchFamily="18" charset="0"/>
                        </a:rPr>
                        <a:t>, </a:t>
                      </a:r>
                      <a:r>
                        <a:rPr lang="en-IN" sz="1300" b="1" dirty="0" err="1" smtClean="0">
                          <a:latin typeface="Cambria" panose="02040503050406030204" pitchFamily="18" charset="0"/>
                        </a:rPr>
                        <a:t>Bailadela</a:t>
                      </a:r>
                      <a:r>
                        <a:rPr lang="en-IN" sz="1300" b="1" dirty="0" smtClean="0">
                          <a:latin typeface="Cambria" panose="02040503050406030204" pitchFamily="18" charset="0"/>
                        </a:rPr>
                        <a:t> Iron ore mines etc</a:t>
                      </a: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.</a:t>
                      </a:r>
                      <a:endParaRPr lang="en-US" sz="1300" b="1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300" b="1" dirty="0" err="1" smtClean="0">
                          <a:latin typeface="Cambria" panose="02040503050406030204" pitchFamily="18" charset="0"/>
                        </a:rPr>
                        <a:t>Chitrakote</a:t>
                      </a: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 &amp; </a:t>
                      </a:r>
                      <a:r>
                        <a:rPr lang="en-US" sz="1300" b="1" dirty="0" err="1" smtClean="0">
                          <a:latin typeface="Cambria" panose="02040503050406030204" pitchFamily="18" charset="0"/>
                        </a:rPr>
                        <a:t>Teerathgarh</a:t>
                      </a: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 Falls, </a:t>
                      </a:r>
                      <a:r>
                        <a:rPr lang="en-US" sz="1300" b="1" dirty="0" err="1" smtClean="0">
                          <a:latin typeface="Cambria" panose="02040503050406030204" pitchFamily="18" charset="0"/>
                        </a:rPr>
                        <a:t>Kutumsar</a:t>
                      </a: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 Caves, </a:t>
                      </a:r>
                      <a:r>
                        <a:rPr lang="en-US" sz="1300" b="1" dirty="0" err="1" smtClean="0">
                          <a:latin typeface="Cambria" panose="02040503050406030204" pitchFamily="18" charset="0"/>
                        </a:rPr>
                        <a:t>Kanger</a:t>
                      </a: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 Valley  &amp; </a:t>
                      </a:r>
                      <a:r>
                        <a:rPr lang="en-US" sz="1300" b="1" dirty="0" err="1" smtClean="0">
                          <a:latin typeface="Cambria" panose="02040503050406030204" pitchFamily="18" charset="0"/>
                        </a:rPr>
                        <a:t>Indravati</a:t>
                      </a: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 National Park,, </a:t>
                      </a:r>
                      <a:r>
                        <a:rPr lang="en-US" sz="1300" b="1" dirty="0" err="1" smtClean="0">
                          <a:latin typeface="Cambria" panose="02040503050406030204" pitchFamily="18" charset="0"/>
                        </a:rPr>
                        <a:t>Rajmahal</a:t>
                      </a: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, </a:t>
                      </a:r>
                      <a:r>
                        <a:rPr lang="en-US" sz="1300" b="1" dirty="0" err="1" smtClean="0">
                          <a:latin typeface="Cambria" panose="02040503050406030204" pitchFamily="18" charset="0"/>
                        </a:rPr>
                        <a:t>Balaji</a:t>
                      </a: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 Temple, </a:t>
                      </a:r>
                      <a:r>
                        <a:rPr lang="en-US" sz="1300" b="1" dirty="0" err="1" smtClean="0">
                          <a:latin typeface="Cambria" panose="02040503050406030204" pitchFamily="18" charset="0"/>
                        </a:rPr>
                        <a:t>Danteshwari</a:t>
                      </a: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 Mata Temple  </a:t>
                      </a:r>
                      <a:r>
                        <a:rPr lang="en-US" sz="1300" b="1" dirty="0" err="1" smtClean="0">
                          <a:latin typeface="Cambria" panose="02040503050406030204" pitchFamily="18" charset="0"/>
                        </a:rPr>
                        <a:t>Bastar</a:t>
                      </a: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1300" b="1" dirty="0" err="1" smtClean="0">
                          <a:latin typeface="Cambria" panose="02040503050406030204" pitchFamily="18" charset="0"/>
                        </a:rPr>
                        <a:t>Dusserah</a:t>
                      </a: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 etc.</a:t>
                      </a:r>
                      <a:endParaRPr lang="en-US" sz="1300" b="1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68580" marR="68580"/>
                </a:tc>
              </a:tr>
              <a:tr h="1150666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AMBIKA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-PUR</a:t>
                      </a:r>
                      <a:endParaRPr lang="en-US" sz="1300" b="1" dirty="0">
                        <a:latin typeface="Cambria" panose="020405030504060302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5330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X100</a:t>
                      </a:r>
                      <a:endParaRPr lang="en-US" sz="1300" b="1" dirty="0">
                        <a:latin typeface="Cambria" panose="020405030504060302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51.00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 (Incl. adjoining </a:t>
                      </a:r>
                      <a:r>
                        <a:rPr lang="en-US" sz="1300" b="1" dirty="0" err="1" smtClean="0">
                          <a:latin typeface="Cambria" panose="02040503050406030204" pitchFamily="18" charset="0"/>
                        </a:rPr>
                        <a:t>Distt</a:t>
                      </a: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.)/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IN" sz="1300" b="1" dirty="0" smtClean="0">
                          <a:latin typeface="Cambria" panose="02040503050406030204" pitchFamily="18" charset="0"/>
                        </a:rPr>
                        <a:t>41,57,123</a:t>
                      </a:r>
                      <a:endParaRPr lang="en-US" sz="1300" b="1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SECL, BALCO, HINDALCO, NTPC, SECL, KSTPS etc</a:t>
                      </a:r>
                      <a:endParaRPr lang="en-US" sz="1300" b="1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 defTabSz="913943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 err="1" smtClean="0">
                          <a:latin typeface="Cambria" panose="02040503050406030204" pitchFamily="18" charset="0"/>
                        </a:rPr>
                        <a:t>Pali</a:t>
                      </a: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, </a:t>
                      </a:r>
                      <a:r>
                        <a:rPr lang="en-US" sz="1300" b="1" dirty="0" err="1" smtClean="0">
                          <a:latin typeface="Cambria" panose="02040503050406030204" pitchFamily="18" charset="0"/>
                        </a:rPr>
                        <a:t>Chaiturgarh</a:t>
                      </a: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, </a:t>
                      </a:r>
                      <a:r>
                        <a:rPr lang="en-US" sz="1300" b="1" dirty="0" err="1" smtClean="0">
                          <a:latin typeface="Cambria" panose="02040503050406030204" pitchFamily="18" charset="0"/>
                        </a:rPr>
                        <a:t>Mahamaya</a:t>
                      </a: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 Temple, </a:t>
                      </a:r>
                      <a:r>
                        <a:rPr lang="en-US" sz="1300" b="1" dirty="0" err="1" smtClean="0">
                          <a:latin typeface="Cambria" panose="02040503050406030204" pitchFamily="18" charset="0"/>
                        </a:rPr>
                        <a:t>Mainpat</a:t>
                      </a: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 Tibetan Camps, </a:t>
                      </a:r>
                      <a:r>
                        <a:rPr lang="en-US" sz="1300" b="1" dirty="0" err="1" smtClean="0">
                          <a:latin typeface="Cambria" panose="02040503050406030204" pitchFamily="18" charset="0"/>
                        </a:rPr>
                        <a:t>Ramgarh</a:t>
                      </a: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, </a:t>
                      </a:r>
                      <a:r>
                        <a:rPr lang="en-US" sz="1300" b="1" dirty="0" err="1" smtClean="0">
                          <a:latin typeface="Cambria" panose="02040503050406030204" pitchFamily="18" charset="0"/>
                        </a:rPr>
                        <a:t>Dipadih</a:t>
                      </a: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, </a:t>
                      </a:r>
                      <a:r>
                        <a:rPr lang="en-US" sz="1300" b="1" dirty="0" err="1" smtClean="0">
                          <a:latin typeface="Cambria" panose="02040503050406030204" pitchFamily="18" charset="0"/>
                        </a:rPr>
                        <a:t>Tatapani</a:t>
                      </a: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, </a:t>
                      </a:r>
                      <a:r>
                        <a:rPr lang="en-US" sz="1300" b="1" dirty="0" err="1" smtClean="0">
                          <a:latin typeface="Cambria" panose="02040503050406030204" pitchFamily="18" charset="0"/>
                        </a:rPr>
                        <a:t>Kailash</a:t>
                      </a: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 caves, </a:t>
                      </a:r>
                      <a:r>
                        <a:rPr lang="en-US" sz="1300" b="1" dirty="0" err="1" smtClean="0">
                          <a:latin typeface="Cambria" panose="02040503050406030204" pitchFamily="18" charset="0"/>
                        </a:rPr>
                        <a:t>Semarsot</a:t>
                      </a: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 &amp; </a:t>
                      </a:r>
                      <a:r>
                        <a:rPr lang="en-US" sz="1300" b="1" dirty="0" err="1" smtClean="0">
                          <a:latin typeface="Cambria" panose="02040503050406030204" pitchFamily="18" charset="0"/>
                        </a:rPr>
                        <a:t>Badalkhol</a:t>
                      </a: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 Sanctuary etc.</a:t>
                      </a:r>
                      <a:endParaRPr lang="en-US" sz="1300" b="1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68580" marR="68580"/>
                </a:tc>
              </a:tr>
              <a:tr h="875649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RAI-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GARH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(</a:t>
                      </a:r>
                      <a:r>
                        <a:rPr lang="en-US" sz="1300" b="1" dirty="0" err="1" smtClean="0">
                          <a:latin typeface="Cambria" panose="02040503050406030204" pitchFamily="18" charset="0"/>
                        </a:rPr>
                        <a:t>Jindal</a:t>
                      </a: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)</a:t>
                      </a:r>
                      <a:endParaRPr lang="en-US" sz="1300" b="1" dirty="0">
                        <a:latin typeface="Cambria" panose="020405030504060302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4000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X50</a:t>
                      </a:r>
                      <a:endParaRPr lang="en-US" sz="1300" b="1" dirty="0">
                        <a:latin typeface="Cambria" panose="020405030504060302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14.94/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10</a:t>
                      </a:r>
                      <a:r>
                        <a:rPr lang="en-IN" sz="1300" b="1" dirty="0" smtClean="0">
                          <a:latin typeface="Cambria" panose="02040503050406030204" pitchFamily="18" charset="0"/>
                        </a:rPr>
                        <a:t>,99,408</a:t>
                      </a:r>
                      <a:endParaRPr lang="en-US" sz="1300" b="1" dirty="0" smtClean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endParaRPr lang="en-US" sz="1300" b="1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IN" sz="1300" b="1" dirty="0" err="1" smtClean="0">
                          <a:latin typeface="Cambria" panose="02040503050406030204" pitchFamily="18" charset="0"/>
                        </a:rPr>
                        <a:t>Jindal</a:t>
                      </a:r>
                      <a:r>
                        <a:rPr lang="en-IN" sz="1300" b="1" dirty="0" smtClean="0">
                          <a:latin typeface="Cambria" panose="02040503050406030204" pitchFamily="18" charset="0"/>
                        </a:rPr>
                        <a:t> Steel &amp; Power, </a:t>
                      </a:r>
                      <a:r>
                        <a:rPr lang="en-IN" sz="1300" b="1" dirty="0" err="1" smtClean="0">
                          <a:latin typeface="Cambria" panose="02040503050406030204" pitchFamily="18" charset="0"/>
                        </a:rPr>
                        <a:t>Sanilo</a:t>
                      </a:r>
                      <a:r>
                        <a:rPr lang="en-IN" sz="1300" b="1" dirty="0" smtClean="0">
                          <a:latin typeface="Cambria" panose="02040503050406030204" pitchFamily="18" charset="0"/>
                        </a:rPr>
                        <a:t> Steel, </a:t>
                      </a:r>
                      <a:r>
                        <a:rPr lang="en-IN" sz="1300" b="1" dirty="0" err="1" smtClean="0">
                          <a:latin typeface="Cambria" panose="02040503050406030204" pitchFamily="18" charset="0"/>
                        </a:rPr>
                        <a:t>Nalwa</a:t>
                      </a:r>
                      <a:r>
                        <a:rPr lang="en-IN" sz="1300" b="1" dirty="0" smtClean="0">
                          <a:latin typeface="Cambria" panose="02040503050406030204" pitchFamily="18" charset="0"/>
                        </a:rPr>
                        <a:t> Steel, NTPC, </a:t>
                      </a:r>
                      <a:r>
                        <a:rPr lang="en-IN" sz="1300" b="1" dirty="0" err="1" smtClean="0">
                          <a:latin typeface="Cambria" panose="02040503050406030204" pitchFamily="18" charset="0"/>
                        </a:rPr>
                        <a:t>Adani</a:t>
                      </a:r>
                      <a:r>
                        <a:rPr lang="en-IN" sz="1300" b="1" dirty="0" smtClean="0">
                          <a:latin typeface="Cambria" panose="02040503050406030204" pitchFamily="18" charset="0"/>
                        </a:rPr>
                        <a:t> Enterprises etc</a:t>
                      </a: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.</a:t>
                      </a:r>
                      <a:endParaRPr lang="en-US" sz="1300" b="1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Rock Paintings, </a:t>
                      </a:r>
                      <a:r>
                        <a:rPr lang="en-US" sz="1300" b="1" dirty="0" err="1" smtClean="0">
                          <a:latin typeface="Cambria" panose="02040503050406030204" pitchFamily="18" charset="0"/>
                        </a:rPr>
                        <a:t>Girivilas</a:t>
                      </a: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 Palace, </a:t>
                      </a:r>
                      <a:r>
                        <a:rPr lang="en-US" sz="1300" b="1" dirty="0" err="1" smtClean="0">
                          <a:latin typeface="Cambria" panose="02040503050406030204" pitchFamily="18" charset="0"/>
                        </a:rPr>
                        <a:t>Ogna</a:t>
                      </a: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1300" b="1" dirty="0" err="1" smtClean="0">
                          <a:latin typeface="Cambria" panose="02040503050406030204" pitchFamily="18" charset="0"/>
                        </a:rPr>
                        <a:t>Ghati</a:t>
                      </a: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, </a:t>
                      </a:r>
                      <a:r>
                        <a:rPr lang="en-US" sz="1300" b="1" dirty="0" err="1" smtClean="0">
                          <a:latin typeface="Cambria" panose="02040503050406030204" pitchFamily="18" charset="0"/>
                        </a:rPr>
                        <a:t>Gomarda</a:t>
                      </a: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 Sanctuary etc.</a:t>
                      </a:r>
                      <a:endParaRPr lang="en-US" sz="1300" b="1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68580" marR="68580"/>
                </a:tc>
              </a:tr>
              <a:tr h="1643819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BILAS-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PUR</a:t>
                      </a:r>
                      <a:endParaRPr lang="en-US" sz="1300" b="1" dirty="0">
                        <a:latin typeface="Cambria" panose="020405030504060302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5290</a:t>
                      </a:r>
                    </a:p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300" b="1" dirty="0" smtClean="0">
                          <a:latin typeface="Cambria" panose="02040503050406030204" pitchFamily="18" charset="0"/>
                        </a:rPr>
                        <a:t>x50</a:t>
                      </a:r>
                      <a:endParaRPr lang="en-US" sz="1300" b="1" dirty="0">
                        <a:latin typeface="Cambria" panose="020405030504060302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300" b="1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26.64 /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300" b="1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12,43,503</a:t>
                      </a:r>
                      <a:endParaRPr lang="en-US" sz="1300" b="1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300" b="1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South Eastern Coal Fields Ltd, </a:t>
                      </a:r>
                      <a:r>
                        <a:rPr lang="en-US" sz="1300" b="1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Sirgitti</a:t>
                      </a:r>
                      <a:r>
                        <a:rPr lang="en-US" sz="1300" b="1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Industrial Growth Centre etc. </a:t>
                      </a:r>
                      <a:endParaRPr lang="en-US" sz="1300" b="1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</a:pPr>
                      <a:r>
                        <a:rPr lang="en-US" sz="1300" b="1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Kannan</a:t>
                      </a:r>
                      <a:r>
                        <a:rPr lang="en-US" sz="1300" b="1" baseline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US" sz="1300" b="1" baseline="0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Pendri</a:t>
                      </a:r>
                      <a:r>
                        <a:rPr lang="en-US" sz="1300" b="1" baseline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Zoological Gardens, </a:t>
                      </a:r>
                      <a:r>
                        <a:rPr lang="en-US" sz="1300" b="1" baseline="0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Tala</a:t>
                      </a:r>
                      <a:r>
                        <a:rPr lang="en-US" sz="1300" b="1" baseline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, </a:t>
                      </a:r>
                      <a:r>
                        <a:rPr lang="en-US" sz="1300" b="1" baseline="0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Lutara</a:t>
                      </a:r>
                      <a:r>
                        <a:rPr lang="en-US" sz="1300" b="1" baseline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Sharif, </a:t>
                      </a:r>
                      <a:r>
                        <a:rPr lang="en-US" sz="1300" b="1" baseline="0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Didineshwari</a:t>
                      </a:r>
                      <a:r>
                        <a:rPr lang="en-US" sz="1300" b="1" baseline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/</a:t>
                      </a:r>
                      <a:r>
                        <a:rPr lang="en-US" sz="1300" b="1" baseline="0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Pataleshwar</a:t>
                      </a:r>
                      <a:r>
                        <a:rPr lang="en-US" sz="1300" b="1" baseline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Temple </a:t>
                      </a:r>
                      <a:r>
                        <a:rPr lang="en-US" sz="1300" b="1" baseline="0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Malhar</a:t>
                      </a:r>
                      <a:r>
                        <a:rPr lang="en-US" sz="1300" b="1" baseline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, </a:t>
                      </a:r>
                      <a:r>
                        <a:rPr lang="en-US" sz="1300" b="1" baseline="0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Mahamaya</a:t>
                      </a:r>
                      <a:r>
                        <a:rPr lang="en-US" sz="1300" b="1" baseline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 Temple, </a:t>
                      </a:r>
                      <a:r>
                        <a:rPr lang="en-US" sz="1300" b="1" baseline="0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</a:rPr>
                        <a:t>Ratanpur</a:t>
                      </a:r>
                      <a:endParaRPr lang="en-US" sz="1300" b="1" dirty="0">
                        <a:solidFill>
                          <a:schemeClr val="tx1"/>
                        </a:solidFill>
                        <a:latin typeface="Cambria" panose="02040503050406030204" pitchFamily="18" charset="0"/>
                      </a:endParaRPr>
                    </a:p>
                  </a:txBody>
                  <a:tcPr marL="68580" marR="6858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0425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extShape 1"/>
          <p:cNvSpPr txBox="1"/>
          <p:nvPr/>
        </p:nvSpPr>
        <p:spPr>
          <a:xfrm>
            <a:off x="9916140" y="6332400"/>
            <a:ext cx="986040" cy="48672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fld id="{B2D2F88C-D71B-4247-AC19-9DDC04AC08CB}" type="slidenum">
              <a:rPr lang="en-US" sz="1600" b="1" spc="-1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pPr>
                <a:lnSpc>
                  <a:spcPct val="100000"/>
                </a:lnSpc>
              </a:pPr>
              <a:t>4</a:t>
            </a:fld>
            <a:endParaRPr lang="en-US" sz="14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2" name="CustomShape 2"/>
          <p:cNvSpPr/>
          <p:nvPr/>
        </p:nvSpPr>
        <p:spPr>
          <a:xfrm>
            <a:off x="2137440" y="222840"/>
            <a:ext cx="6015960" cy="9147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3600" b="1" cap="all" spc="-77" dirty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Cambria"/>
              </a:rPr>
              <a:t>PROPOSED RCS ROUTES</a:t>
            </a:r>
            <a:endParaRPr lang="en-US" sz="8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73" name="CustomShape 3"/>
          <p:cNvSpPr/>
          <p:nvPr/>
        </p:nvSpPr>
        <p:spPr>
          <a:xfrm>
            <a:off x="1571520" y="-136440"/>
            <a:ext cx="22842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74" name="CustomShape 4"/>
          <p:cNvSpPr/>
          <p:nvPr/>
        </p:nvSpPr>
        <p:spPr>
          <a:xfrm>
            <a:off x="2137440" y="1447800"/>
            <a:ext cx="6870150" cy="4876800"/>
          </a:xfrm>
          <a:prstGeom prst="rect">
            <a:avLst/>
          </a:prstGeom>
          <a:solidFill>
            <a:srgbClr val="00133A">
              <a:alpha val="73000"/>
            </a:srgbClr>
          </a:solidFill>
          <a:ln w="936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anchor="ctr"/>
          <a:lstStyle/>
          <a:p>
            <a:pPr marL="171360" indent="-323640">
              <a:buClr>
                <a:srgbClr val="FFFFFF"/>
              </a:buClr>
            </a:pPr>
            <a:r>
              <a:rPr lang="en-US" sz="20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</a:rPr>
              <a:t>	Tentative inter/intra state routes under present RCS rules, with alternate destinations at desirable frequency are as suggested below </a:t>
            </a:r>
            <a:r>
              <a:rPr lang="en-US" sz="24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</a:rPr>
              <a:t>–</a:t>
            </a:r>
          </a:p>
          <a:p>
            <a:pPr marL="171360" indent="-323640">
              <a:buClr>
                <a:srgbClr val="FFFFFF"/>
              </a:buClr>
            </a:pPr>
            <a:endParaRPr lang="en-US" sz="2400" spc="-1" dirty="0">
              <a:solidFill>
                <a:srgbClr val="FFFFFF"/>
              </a:solidFill>
              <a:uFill>
                <a:solidFill>
                  <a:srgbClr val="FFFFFF"/>
                </a:solidFill>
              </a:uFill>
              <a:latin typeface="Cambria"/>
            </a:endParaRPr>
          </a:p>
          <a:p>
            <a:pPr marL="171360" indent="-323640">
              <a:lnSpc>
                <a:spcPct val="15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en-US" sz="16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</a:rPr>
              <a:t>RAIPUR – JAGDALPUR – HYDERABAD / KOCHI and Back</a:t>
            </a:r>
            <a:endParaRPr lang="en-US" sz="16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marL="322200" indent="-321840">
              <a:lnSpc>
                <a:spcPct val="15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en-US" sz="16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</a:rPr>
              <a:t>RAIPUR - JAGDALPUR -VISHAKHPATNAM / CHENNAI and Back</a:t>
            </a:r>
          </a:p>
          <a:p>
            <a:pPr marL="322200" indent="-321840">
              <a:lnSpc>
                <a:spcPct val="15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en-US" sz="16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</a:rPr>
              <a:t>RAIPUR - JAGDALPUR – NAGPUR / BHOPAL and Back</a:t>
            </a:r>
          </a:p>
          <a:p>
            <a:pPr marL="322200" indent="-321840">
              <a:lnSpc>
                <a:spcPct val="15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en-US" sz="1600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</a:rPr>
              <a:t>RAIPUR – AMBIKAPUR- VARANASI/ LUCKNOW / RANCHI and Back</a:t>
            </a:r>
            <a:endParaRPr lang="en-US" sz="16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marL="322200" indent="-321840">
              <a:lnSpc>
                <a:spcPct val="15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en-US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</a:rPr>
              <a:t>RAIPUR – BILASPUR / RAIGARH - VARANASI/ LUCKNOW / RANCHI and Back</a:t>
            </a:r>
          </a:p>
          <a:p>
            <a:pPr marL="322200" indent="-321840">
              <a:lnSpc>
                <a:spcPct val="150000"/>
              </a:lnSpc>
              <a:buClr>
                <a:srgbClr val="FFFFFF"/>
              </a:buClr>
              <a:buFont typeface="Wingdings" charset="2"/>
              <a:buChar char=""/>
            </a:pPr>
            <a:r>
              <a:rPr lang="en-US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</a:rPr>
              <a:t>RAIPUR – BILASPUR / RAIGARH - BHUBNESHWAR and Back</a:t>
            </a:r>
          </a:p>
          <a:p>
            <a:pPr marL="322200" indent="-321840">
              <a:lnSpc>
                <a:spcPct val="150000"/>
              </a:lnSpc>
              <a:buClr>
                <a:srgbClr val="FFFFFF"/>
              </a:buClr>
              <a:buFont typeface="Wingdings" charset="2"/>
              <a:buChar char=""/>
            </a:pPr>
            <a:endParaRPr lang="en-US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75" name="Picture 2"/>
          <p:cNvPicPr/>
          <p:nvPr/>
        </p:nvPicPr>
        <p:blipFill>
          <a:blip r:embed="rId2" cstate="print"/>
          <a:stretch/>
        </p:blipFill>
        <p:spPr>
          <a:xfrm>
            <a:off x="9296400" y="266280"/>
            <a:ext cx="980070" cy="952920"/>
          </a:xfrm>
          <a:prstGeom prst="rect">
            <a:avLst/>
          </a:prstGeom>
          <a:ln>
            <a:noFill/>
          </a:ln>
        </p:spPr>
      </p:pic>
      <p:sp>
        <p:nvSpPr>
          <p:cNvPr id="7" name="Rectangle 6"/>
          <p:cNvSpPr/>
          <p:nvPr/>
        </p:nvSpPr>
        <p:spPr>
          <a:xfrm>
            <a:off x="7137076" y="6412468"/>
            <a:ext cx="26927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pc="117" dirty="0">
                <a:solidFill>
                  <a:srgbClr val="00B0F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www.cgaviation.nic.in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 smtClean="0">
                <a:solidFill>
                  <a:srgbClr val="002060"/>
                </a:solidFill>
              </a:rPr>
              <a:pPr/>
              <a:t>5</a:t>
            </a:fld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5" name="Title 4"/>
          <p:cNvSpPr txBox="1">
            <a:spLocks/>
          </p:cNvSpPr>
          <p:nvPr/>
        </p:nvSpPr>
        <p:spPr>
          <a:xfrm>
            <a:off x="1524000" y="222887"/>
            <a:ext cx="7543800" cy="915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3943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8796" kern="1200" cap="all" spc="-8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IN" sz="3200" b="1" u="sng" dirty="0">
                <a:solidFill>
                  <a:srgbClr val="002060"/>
                </a:solidFill>
                <a:latin typeface="Cambria" panose="02040503050406030204" pitchFamily="18" charset="0"/>
              </a:rPr>
              <a:t>ATTRACTIVE  </a:t>
            </a:r>
            <a:r>
              <a:rPr lang="en-IN" sz="3200" b="1" u="sng" dirty="0" err="1">
                <a:solidFill>
                  <a:srgbClr val="002060"/>
                </a:solidFill>
                <a:latin typeface="Cambria" panose="02040503050406030204" pitchFamily="18" charset="0"/>
              </a:rPr>
              <a:t>rcs</a:t>
            </a:r>
            <a:r>
              <a:rPr lang="en-IN" sz="3200" b="1" u="sng" dirty="0">
                <a:solidFill>
                  <a:srgbClr val="002060"/>
                </a:solidFill>
                <a:latin typeface="Cambria" panose="02040503050406030204" pitchFamily="18" charset="0"/>
              </a:rPr>
              <a:t> airports - </a:t>
            </a:r>
            <a:r>
              <a:rPr lang="en-IN" sz="3200" b="1" u="sng" dirty="0" err="1">
                <a:solidFill>
                  <a:srgbClr val="002060"/>
                </a:solidFill>
                <a:latin typeface="Cambria" panose="02040503050406030204" pitchFamily="18" charset="0"/>
              </a:rPr>
              <a:t>Jagdalpur</a:t>
            </a:r>
            <a:endParaRPr lang="en-IN" sz="3200" b="1" u="sng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2" name="AutoShape 2" descr="http://cgaviation.nic.in/images/CTB.png"/>
          <p:cNvSpPr>
            <a:spLocks noChangeAspect="1" noChangeArrowheads="1"/>
          </p:cNvSpPr>
          <p:nvPr/>
        </p:nvSpPr>
        <p:spPr bwMode="auto">
          <a:xfrm>
            <a:off x="1571625" y="-136525"/>
            <a:ext cx="2286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7" name="Picture 2" descr="http://t0.gstatic.com/images?q=tbn:ANd9GcRyeuGYCytp0IPKIU5vbXORe6PXu8HXMA6FoMGhU3G4gJ3-_qZ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88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265828"/>
            <a:ext cx="904240" cy="953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7"/>
          <p:cNvGrpSpPr/>
          <p:nvPr/>
        </p:nvGrpSpPr>
        <p:grpSpPr>
          <a:xfrm>
            <a:off x="1927860" y="1182776"/>
            <a:ext cx="4130040" cy="5370424"/>
            <a:chOff x="457200" y="1123951"/>
            <a:chExt cx="3733799" cy="2588399"/>
          </a:xfrm>
        </p:grpSpPr>
        <p:sp>
          <p:nvSpPr>
            <p:cNvPr id="10" name="Rectangle 9"/>
            <p:cNvSpPr/>
            <p:nvPr/>
          </p:nvSpPr>
          <p:spPr bwMode="auto">
            <a:xfrm>
              <a:off x="457200" y="1123951"/>
              <a:ext cx="1219340" cy="311366"/>
            </a:xfrm>
            <a:prstGeom prst="rect">
              <a:avLst/>
            </a:prstGeom>
            <a:solidFill>
              <a:srgbClr val="00133A"/>
            </a:solidFill>
            <a:ln w="9525" cap="flat" cmpd="sng" algn="ctr">
              <a:solidFill>
                <a:srgbClr val="00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4000" tIns="54000" rIns="54000" bIns="54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95363" fontAlgn="base">
                <a:spcBef>
                  <a:spcPct val="0"/>
                </a:spcBef>
                <a:spcAft>
                  <a:spcPct val="0"/>
                </a:spcAft>
              </a:pPr>
              <a:endParaRPr lang="en-GB" sz="1400" b="1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 defTabSz="995363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400" b="1" dirty="0">
                  <a:solidFill>
                    <a:schemeClr val="bg1"/>
                  </a:solidFill>
                  <a:cs typeface="Arial" pitchFamily="34" charset="0"/>
                </a:rPr>
                <a:t>Population (town)</a:t>
              </a:r>
            </a:p>
            <a:p>
              <a:pPr algn="ctr" defTabSz="995363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400" b="1" dirty="0">
                  <a:solidFill>
                    <a:schemeClr val="bg1"/>
                  </a:solidFill>
                  <a:cs typeface="Arial" pitchFamily="34" charset="0"/>
                </a:rPr>
                <a:t>Census-2011</a:t>
              </a:r>
              <a:endParaRPr lang="en-GB" sz="1400" b="1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 defTabSz="995363" fontAlgn="base">
                <a:spcBef>
                  <a:spcPct val="0"/>
                </a:spcBef>
                <a:spcAft>
                  <a:spcPct val="0"/>
                </a:spcAft>
              </a:pPr>
              <a:endParaRPr lang="en-GB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457200" y="1472044"/>
              <a:ext cx="1219340" cy="330537"/>
            </a:xfrm>
            <a:prstGeom prst="rect">
              <a:avLst/>
            </a:prstGeom>
            <a:solidFill>
              <a:srgbClr val="00133A"/>
            </a:solidFill>
            <a:ln w="9525" cap="flat" cmpd="sng" algn="ctr">
              <a:solidFill>
                <a:srgbClr val="00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4000" tIns="54000" rIns="54000" bIns="54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95363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400" b="1" dirty="0">
                  <a:solidFill>
                    <a:schemeClr val="bg1"/>
                  </a:solidFill>
                  <a:cs typeface="Arial" pitchFamily="34" charset="0"/>
                </a:rPr>
                <a:t>Population </a:t>
              </a:r>
              <a:r>
                <a:rPr lang="en-GB" sz="1400" b="1" dirty="0">
                  <a:solidFill>
                    <a:schemeClr val="bg1"/>
                  </a:solidFill>
                  <a:cs typeface="Arial" pitchFamily="34" charset="0"/>
                </a:rPr>
                <a:t>(district)</a:t>
              </a:r>
              <a:endParaRPr lang="en-GB" sz="1400" b="1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 defTabSz="995363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400" b="1" dirty="0">
                  <a:solidFill>
                    <a:schemeClr val="bg1"/>
                  </a:solidFill>
                  <a:cs typeface="Arial" pitchFamily="34" charset="0"/>
                </a:rPr>
                <a:t>Census-2011</a:t>
              </a: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1905000" y="1123952"/>
              <a:ext cx="2066806" cy="291332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solidFill>
                <a:srgbClr val="00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4000" tIns="54000" rIns="54000" bIns="54000" numCol="1" rtlCol="0" anchor="ctr" anchorCtr="0" compatLnSpc="1">
              <a:prstTxWarp prst="textNoShape">
                <a:avLst/>
              </a:prstTxWarp>
            </a:bodyPr>
            <a:lstStyle/>
            <a:p>
              <a:pPr defTabSz="995363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 sz="2000" b="1" kern="0" dirty="0">
                  <a:solidFill>
                    <a:srgbClr val="000099"/>
                  </a:solidFill>
                  <a:cs typeface="Arial" pitchFamily="34" charset="0"/>
                </a:rPr>
                <a:t>1,14,345</a:t>
              </a:r>
              <a:endParaRPr lang="en-GB" sz="2000" b="1" kern="0" dirty="0">
                <a:solidFill>
                  <a:srgbClr val="000099"/>
                </a:solidFill>
                <a:cs typeface="Arial" pitchFamily="34" charset="0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1905001" y="1472340"/>
              <a:ext cx="2066805" cy="290175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solidFill>
                <a:srgbClr val="00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4000" tIns="54000" rIns="54000" bIns="54000" numCol="1" rtlCol="0" anchor="ctr" anchorCtr="0" compatLnSpc="1">
              <a:prstTxWarp prst="textNoShape">
                <a:avLst/>
              </a:prstTxWarp>
            </a:bodyPr>
            <a:lstStyle/>
            <a:p>
              <a:pPr defTabSz="995363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 sz="2000" b="1" kern="0" dirty="0">
                  <a:solidFill>
                    <a:srgbClr val="000099"/>
                  </a:solidFill>
                  <a:cs typeface="Arial" pitchFamily="34" charset="0"/>
                </a:rPr>
                <a:t>14,13,199</a:t>
              </a:r>
              <a:endParaRPr lang="en-GB" sz="2000" b="1" kern="0" dirty="0">
                <a:solidFill>
                  <a:srgbClr val="000099"/>
                </a:solidFill>
                <a:cs typeface="Arial" pitchFamily="34" charset="0"/>
              </a:endParaRP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457200" y="1823745"/>
              <a:ext cx="1219340" cy="309372"/>
            </a:xfrm>
            <a:prstGeom prst="rect">
              <a:avLst/>
            </a:prstGeom>
            <a:solidFill>
              <a:srgbClr val="00133A"/>
            </a:solidFill>
            <a:ln w="9525" cap="flat" cmpd="sng" algn="ctr">
              <a:solidFill>
                <a:srgbClr val="00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4000" tIns="54000" rIns="54000" bIns="54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95363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IN" sz="1400" b="1" dirty="0">
                  <a:solidFill>
                    <a:schemeClr val="bg1"/>
                  </a:solidFill>
                  <a:cs typeface="Arial" pitchFamily="34" charset="0"/>
                </a:rPr>
                <a:t>Gross District Domestic Product (GDDP) </a:t>
              </a:r>
              <a:endParaRPr lang="en-GB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1905001" y="1805408"/>
              <a:ext cx="2048017" cy="317693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solidFill>
                <a:srgbClr val="00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4000" tIns="54000" rIns="54000" bIns="54000" numCol="1" rtlCol="0" anchor="ctr" anchorCtr="0" compatLnSpc="1">
              <a:prstTxWarp prst="textNoShape">
                <a:avLst/>
              </a:prstTxWarp>
            </a:bodyPr>
            <a:lstStyle/>
            <a:p>
              <a:pPr defTabSz="995363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2000" b="1" kern="0" dirty="0">
                  <a:solidFill>
                    <a:srgbClr val="000099"/>
                  </a:solidFill>
                  <a:cs typeface="Arial" pitchFamily="34" charset="0"/>
                </a:rPr>
                <a:t>5,51,992 (</a:t>
              </a:r>
              <a:r>
                <a:rPr lang="en-US" sz="2000" b="1" kern="0" dirty="0" err="1">
                  <a:solidFill>
                    <a:srgbClr val="000099"/>
                  </a:solidFill>
                  <a:cs typeface="Arial" pitchFamily="34" charset="0"/>
                </a:rPr>
                <a:t>Lakhs</a:t>
              </a:r>
              <a:r>
                <a:rPr lang="en-US" sz="2000" b="1" kern="0" dirty="0">
                  <a:solidFill>
                    <a:srgbClr val="000099"/>
                  </a:solidFill>
                  <a:cs typeface="Arial" pitchFamily="34" charset="0"/>
                </a:rPr>
                <a:t> Rs. )</a:t>
              </a:r>
              <a:endParaRPr lang="en-GB" sz="2000" b="1" kern="0" dirty="0">
                <a:solidFill>
                  <a:srgbClr val="000099"/>
                </a:solidFill>
                <a:cs typeface="Arial" pitchFamily="34" charset="0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457200" y="2169844"/>
              <a:ext cx="1219200" cy="493004"/>
            </a:xfrm>
            <a:prstGeom prst="rect">
              <a:avLst/>
            </a:prstGeom>
            <a:solidFill>
              <a:srgbClr val="00133A"/>
            </a:solidFill>
            <a:ln w="9525" cap="flat" cmpd="sng" algn="ctr">
              <a:solidFill>
                <a:srgbClr val="00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4000" tIns="54000" rIns="54000" bIns="54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95363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400" b="1" dirty="0">
                  <a:solidFill>
                    <a:schemeClr val="bg1"/>
                  </a:solidFill>
                  <a:cs typeface="Arial" pitchFamily="34" charset="0"/>
                </a:rPr>
                <a:t>Major Industries</a:t>
              </a:r>
              <a:endParaRPr lang="en-GB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1905001" y="2151831"/>
              <a:ext cx="2285998" cy="493004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solidFill>
                <a:srgbClr val="00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4000" tIns="54000" rIns="54000" bIns="54000" numCol="1" rtlCol="0" anchor="ctr" anchorCtr="0" compatLnSpc="1">
              <a:prstTxWarp prst="textNoShape">
                <a:avLst/>
              </a:prstTxWarp>
            </a:bodyPr>
            <a:lstStyle/>
            <a:p>
              <a:pPr defTabSz="995363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IN" sz="2000" kern="0" dirty="0">
                  <a:solidFill>
                    <a:srgbClr val="000099"/>
                  </a:solidFill>
                  <a:cs typeface="Arial" pitchFamily="34" charset="0"/>
                </a:rPr>
                <a:t>Sponge Iron, Iron Ore, Stone Crusher, Steel Fabrication, Steel Structure</a:t>
              </a:r>
              <a:r>
                <a:rPr lang="en-IN" sz="2000" kern="0" dirty="0">
                  <a:cs typeface="Arial" pitchFamily="34" charset="0"/>
                </a:rPr>
                <a:t>, </a:t>
              </a:r>
              <a:r>
                <a:rPr lang="en-IN" sz="2000" kern="0" dirty="0">
                  <a:solidFill>
                    <a:srgbClr val="000099"/>
                  </a:solidFill>
                  <a:cs typeface="Arial" pitchFamily="34" charset="0"/>
                </a:rPr>
                <a:t>etc.</a:t>
              </a:r>
              <a:r>
                <a:rPr lang="en-IN" sz="2000" kern="0" dirty="0">
                  <a:cs typeface="Arial" pitchFamily="34" charset="0"/>
                </a:rPr>
                <a:t> </a:t>
              </a:r>
              <a:endParaRPr lang="en-GB" sz="2000" b="1" kern="0" dirty="0">
                <a:cs typeface="Arial" pitchFamily="34" charset="0"/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457200" y="2684013"/>
              <a:ext cx="1219200" cy="1028337"/>
            </a:xfrm>
            <a:prstGeom prst="rect">
              <a:avLst/>
            </a:prstGeom>
            <a:solidFill>
              <a:srgbClr val="00133A"/>
            </a:solidFill>
            <a:ln w="9525" cap="flat" cmpd="sng" algn="ctr">
              <a:solidFill>
                <a:srgbClr val="00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4000" tIns="54000" rIns="54000" bIns="54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95363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400" b="1" dirty="0">
                  <a:solidFill>
                    <a:schemeClr val="bg1"/>
                  </a:solidFill>
                  <a:cs typeface="Arial" pitchFamily="34" charset="0"/>
                </a:rPr>
                <a:t>Eminent Investors</a:t>
              </a:r>
              <a:endParaRPr lang="en-GB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1905000" y="2671875"/>
              <a:ext cx="2285998" cy="1033797"/>
            </a:xfrm>
            <a:prstGeom prst="rect">
              <a:avLst/>
            </a:prstGeom>
            <a:solidFill>
              <a:schemeClr val="bg1">
                <a:lumMod val="20000"/>
                <a:lumOff val="80000"/>
              </a:schemeClr>
            </a:solidFill>
            <a:ln w="9525" cap="flat" cmpd="sng" algn="ctr">
              <a:solidFill>
                <a:srgbClr val="00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4000" tIns="54000" rIns="54000" bIns="54000" numCol="1" rtlCol="0" anchor="ctr" anchorCtr="0" compatLnSpc="1">
              <a:prstTxWarp prst="textNoShape">
                <a:avLst/>
              </a:prstTxWarp>
            </a:bodyPr>
            <a:lstStyle/>
            <a:p>
              <a:pPr defTabSz="995363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IN" sz="2000" kern="0" dirty="0">
                  <a:solidFill>
                    <a:srgbClr val="000099"/>
                  </a:solidFill>
                  <a:cs typeface="Arial" pitchFamily="34" charset="0"/>
                </a:rPr>
                <a:t>NMDC Iron &amp; Steel Plant, </a:t>
              </a:r>
              <a:r>
                <a:rPr lang="en-IN" sz="2000" kern="0" dirty="0" err="1">
                  <a:solidFill>
                    <a:srgbClr val="000099"/>
                  </a:solidFill>
                  <a:cs typeface="Arial" pitchFamily="34" charset="0"/>
                </a:rPr>
                <a:t>Essar</a:t>
              </a:r>
              <a:r>
                <a:rPr lang="en-IN" sz="2000" kern="0" dirty="0">
                  <a:solidFill>
                    <a:srgbClr val="000099"/>
                  </a:solidFill>
                  <a:cs typeface="Arial" pitchFamily="34" charset="0"/>
                </a:rPr>
                <a:t> </a:t>
              </a:r>
              <a:r>
                <a:rPr lang="en-IN" sz="2000" kern="0" dirty="0">
                  <a:solidFill>
                    <a:srgbClr val="000099"/>
                  </a:solidFill>
                  <a:cs typeface="Arial" pitchFamily="34" charset="0"/>
                </a:rPr>
                <a:t>Steel, etc. </a:t>
              </a:r>
              <a:r>
                <a:rPr lang="en-IN" sz="2000" kern="0" dirty="0">
                  <a:solidFill>
                    <a:srgbClr val="000099"/>
                  </a:solidFill>
                  <a:cs typeface="Arial" pitchFamily="34" charset="0"/>
                </a:rPr>
                <a:t>NMDC has country’s largest iron ore mine, Steel Plant of 3 </a:t>
              </a:r>
              <a:r>
                <a:rPr lang="en-IN" sz="2000" kern="0" dirty="0" err="1">
                  <a:solidFill>
                    <a:srgbClr val="000099"/>
                  </a:solidFill>
                  <a:cs typeface="Arial" pitchFamily="34" charset="0"/>
                </a:rPr>
                <a:t>mtpa</a:t>
              </a:r>
              <a:r>
                <a:rPr lang="en-IN" sz="2000" kern="0" dirty="0">
                  <a:solidFill>
                    <a:srgbClr val="000099"/>
                  </a:solidFill>
                  <a:cs typeface="Arial" pitchFamily="34" charset="0"/>
                </a:rPr>
                <a:t> is starting next year</a:t>
              </a:r>
              <a:endParaRPr lang="en-GB" sz="2000" kern="0" dirty="0">
                <a:solidFill>
                  <a:srgbClr val="000099"/>
                </a:solidFill>
                <a:cs typeface="Arial" pitchFamily="34" charset="0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4" t="1505" r="1956" b="1826"/>
          <a:stretch/>
        </p:blipFill>
        <p:spPr>
          <a:xfrm>
            <a:off x="6751320" y="1503680"/>
            <a:ext cx="2872740" cy="4531360"/>
          </a:xfrm>
          <a:prstGeom prst="rect">
            <a:avLst/>
          </a:prstGeom>
        </p:spPr>
      </p:pic>
      <p:sp>
        <p:nvSpPr>
          <p:cNvPr id="20" name="Oval 19">
            <a:hlinkClick r:id="" action="ppaction://noaction"/>
          </p:cNvPr>
          <p:cNvSpPr/>
          <p:nvPr/>
        </p:nvSpPr>
        <p:spPr>
          <a:xfrm>
            <a:off x="8909589" y="4280143"/>
            <a:ext cx="97971" cy="11974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2088302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 smtClean="0">
                <a:solidFill>
                  <a:srgbClr val="002060"/>
                </a:solidFill>
              </a:rPr>
              <a:pPr/>
              <a:t>6</a:t>
            </a:fld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5" name="Title 4"/>
          <p:cNvSpPr txBox="1">
            <a:spLocks/>
          </p:cNvSpPr>
          <p:nvPr/>
        </p:nvSpPr>
        <p:spPr>
          <a:xfrm>
            <a:off x="1600200" y="222887"/>
            <a:ext cx="7696200" cy="915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3943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8796" kern="1200" cap="all" spc="-8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IN" sz="3200" b="1" u="sng" dirty="0">
                <a:solidFill>
                  <a:srgbClr val="002060"/>
                </a:solidFill>
                <a:latin typeface="Cambria" panose="02040503050406030204" pitchFamily="18" charset="0"/>
              </a:rPr>
              <a:t>ATTRACTIVE  </a:t>
            </a:r>
            <a:r>
              <a:rPr lang="en-IN" sz="3200" b="1" u="sng" dirty="0" err="1">
                <a:solidFill>
                  <a:srgbClr val="002060"/>
                </a:solidFill>
                <a:latin typeface="Cambria" panose="02040503050406030204" pitchFamily="18" charset="0"/>
              </a:rPr>
              <a:t>rcs</a:t>
            </a:r>
            <a:r>
              <a:rPr lang="en-IN" sz="3200" b="1" u="sng" dirty="0">
                <a:solidFill>
                  <a:srgbClr val="002060"/>
                </a:solidFill>
                <a:latin typeface="Cambria" panose="02040503050406030204" pitchFamily="18" charset="0"/>
              </a:rPr>
              <a:t> airports - </a:t>
            </a:r>
            <a:r>
              <a:rPr lang="en-IN" sz="3200" b="1" u="sng" dirty="0" err="1">
                <a:solidFill>
                  <a:srgbClr val="002060"/>
                </a:solidFill>
                <a:latin typeface="Cambria" panose="02040503050406030204" pitchFamily="18" charset="0"/>
              </a:rPr>
              <a:t>Jagdalpur</a:t>
            </a:r>
            <a:endParaRPr lang="en-IN" sz="3200" b="1" u="sng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2" name="AutoShape 2" descr="http://cgaviation.nic.in/images/CTB.png"/>
          <p:cNvSpPr>
            <a:spLocks noChangeAspect="1" noChangeArrowheads="1"/>
          </p:cNvSpPr>
          <p:nvPr/>
        </p:nvSpPr>
        <p:spPr bwMode="auto">
          <a:xfrm>
            <a:off x="1571625" y="-136525"/>
            <a:ext cx="2286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7" name="Picture 2" descr="http://t0.gstatic.com/images?q=tbn:ANd9GcRyeuGYCytp0IPKIU5vbXORe6PXu8HXMA6FoMGhU3G4gJ3-_qZ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88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1" y="265828"/>
            <a:ext cx="904240" cy="953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Chart 13"/>
          <p:cNvPicPr>
            <a:picLocks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0573" y="1264894"/>
            <a:ext cx="4225528" cy="2752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Chart 2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0573" y="4144390"/>
            <a:ext cx="4225528" cy="2560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625" y="1029804"/>
            <a:ext cx="2148542" cy="171495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901" y="3083105"/>
            <a:ext cx="1834294" cy="169740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229" y="1047266"/>
            <a:ext cx="1821755" cy="169748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1137" y="3083107"/>
            <a:ext cx="2104303" cy="1868621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1571625" y="2665182"/>
            <a:ext cx="2148542" cy="315471"/>
          </a:xfrm>
          <a:prstGeom prst="rect">
            <a:avLst/>
          </a:prstGeom>
          <a:solidFill>
            <a:srgbClr val="FFC000"/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IN" sz="1600" b="1" dirty="0" err="1">
                <a:latin typeface="+mj-lt"/>
                <a:cs typeface="Adobe Devanagari" panose="02040503050201020203" pitchFamily="18" charset="0"/>
              </a:rPr>
              <a:t>Chitrakote</a:t>
            </a:r>
            <a:r>
              <a:rPr lang="en-IN" sz="1600" b="1" dirty="0">
                <a:latin typeface="+mj-lt"/>
                <a:cs typeface="Adobe Devanagari" panose="02040503050201020203" pitchFamily="18" charset="0"/>
              </a:rPr>
              <a:t> Falls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777689" y="2665182"/>
            <a:ext cx="1834294" cy="315471"/>
          </a:xfrm>
          <a:prstGeom prst="rect">
            <a:avLst/>
          </a:prstGeom>
          <a:solidFill>
            <a:srgbClr val="FFC000"/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IN" sz="1600" b="1" dirty="0" err="1">
                <a:latin typeface="+mj-lt"/>
                <a:cs typeface="Adobe Devanagari" panose="02040503050201020203" pitchFamily="18" charset="0"/>
              </a:rPr>
              <a:t>Kutumsar</a:t>
            </a:r>
            <a:r>
              <a:rPr lang="en-IN" sz="1600" b="1" dirty="0">
                <a:latin typeface="+mj-lt"/>
                <a:cs typeface="Adobe Devanagari" panose="02040503050201020203" pitchFamily="18" charset="0"/>
              </a:rPr>
              <a:t> Caves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601136" y="4878992"/>
            <a:ext cx="2104304" cy="315471"/>
          </a:xfrm>
          <a:prstGeom prst="rect">
            <a:avLst/>
          </a:prstGeom>
          <a:solidFill>
            <a:srgbClr val="FFC000"/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IN" sz="1600" b="1" dirty="0" err="1">
                <a:latin typeface="+mj-lt"/>
                <a:cs typeface="Adobe Devanagari" panose="02040503050201020203" pitchFamily="18" charset="0"/>
              </a:rPr>
              <a:t>Teerathgarh</a:t>
            </a:r>
            <a:r>
              <a:rPr lang="en-IN" sz="1600" b="1" dirty="0">
                <a:latin typeface="+mj-lt"/>
                <a:cs typeface="Adobe Devanagari" panose="02040503050201020203" pitchFamily="18" charset="0"/>
              </a:rPr>
              <a:t> Falls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771901" y="4631027"/>
            <a:ext cx="1845002" cy="561692"/>
          </a:xfrm>
          <a:prstGeom prst="rect">
            <a:avLst/>
          </a:prstGeom>
          <a:solidFill>
            <a:srgbClr val="FFC000"/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1600" b="1" dirty="0" err="1">
                <a:latin typeface="+mj-lt"/>
                <a:cs typeface="Adobe Devanagari" panose="02040503050201020203" pitchFamily="18" charset="0"/>
              </a:rPr>
              <a:t>Kanger</a:t>
            </a:r>
            <a:r>
              <a:rPr lang="en-US" sz="1600" b="1" dirty="0">
                <a:latin typeface="+mj-lt"/>
                <a:cs typeface="Adobe Devanagari" panose="02040503050201020203" pitchFamily="18" charset="0"/>
              </a:rPr>
              <a:t> Valley National Park</a:t>
            </a:r>
            <a:endParaRPr lang="en-IN" sz="1600" b="1" dirty="0">
              <a:latin typeface="+mj-lt"/>
              <a:cs typeface="Adobe Devanagari" panose="02040503050201020203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934414" y="5088769"/>
            <a:ext cx="151997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dirty="0">
                <a:ln w="0"/>
                <a:solidFill>
                  <a:srgbClr val="000099"/>
                </a:solidFill>
                <a:effectLst>
                  <a:reflection blurRad="6350" stA="53000" endA="300" endPos="35500" dir="5400000" sy="-90000" algn="bl" rotWithShape="0"/>
                </a:effectLst>
              </a:rPr>
              <a:t>Tourism Hot Spots</a:t>
            </a:r>
            <a:endParaRPr lang="en-US" sz="3200" dirty="0">
              <a:ln w="0"/>
              <a:solidFill>
                <a:srgbClr val="000099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1137" y="5192721"/>
            <a:ext cx="2104303" cy="1299521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593743" y="6482804"/>
            <a:ext cx="2104304" cy="315471"/>
          </a:xfrm>
          <a:prstGeom prst="rect">
            <a:avLst/>
          </a:prstGeom>
          <a:solidFill>
            <a:srgbClr val="FFC000"/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IN" sz="1600" b="1" dirty="0" err="1">
                <a:latin typeface="+mj-lt"/>
                <a:cs typeface="Adobe Devanagari" panose="02040503050201020203" pitchFamily="18" charset="0"/>
              </a:rPr>
              <a:t>Bastar</a:t>
            </a:r>
            <a:r>
              <a:rPr lang="en-IN" sz="1600" b="1" dirty="0">
                <a:latin typeface="+mj-lt"/>
                <a:cs typeface="Adobe Devanagari" panose="02040503050201020203" pitchFamily="18" charset="0"/>
              </a:rPr>
              <a:t> </a:t>
            </a:r>
            <a:r>
              <a:rPr lang="en-IN" sz="1600" b="1" dirty="0" err="1">
                <a:latin typeface="+mj-lt"/>
                <a:cs typeface="Adobe Devanagari" panose="02040503050201020203" pitchFamily="18" charset="0"/>
              </a:rPr>
              <a:t>Dussehra</a:t>
            </a:r>
            <a:r>
              <a:rPr lang="en-IN" sz="1600" b="1" dirty="0">
                <a:latin typeface="+mj-lt"/>
                <a:cs typeface="Adobe Devanagari" panose="02040503050201020203" pitchFamily="18" charset="0"/>
              </a:rPr>
              <a:t> Fest</a:t>
            </a:r>
            <a:endParaRPr lang="en-IN" sz="1600" b="1" dirty="0">
              <a:latin typeface="+mj-lt"/>
              <a:cs typeface="Adobe Devanagari" panose="02040503050201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877510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 smtClean="0">
                <a:solidFill>
                  <a:srgbClr val="002060"/>
                </a:solidFill>
              </a:rPr>
              <a:pPr/>
              <a:t>7</a:t>
            </a:fld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5" name="Title 4"/>
          <p:cNvSpPr txBox="1">
            <a:spLocks/>
          </p:cNvSpPr>
          <p:nvPr/>
        </p:nvSpPr>
        <p:spPr>
          <a:xfrm>
            <a:off x="1676400" y="222887"/>
            <a:ext cx="7543800" cy="915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3943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8796" kern="1200" cap="all" spc="-8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IN" sz="3200" b="1" u="sng" dirty="0">
                <a:solidFill>
                  <a:srgbClr val="002060"/>
                </a:solidFill>
                <a:latin typeface="Cambria" panose="02040503050406030204" pitchFamily="18" charset="0"/>
              </a:rPr>
              <a:t>ATTRACTIVE  </a:t>
            </a:r>
            <a:r>
              <a:rPr lang="en-IN" sz="3200" b="1" u="sng" dirty="0" err="1">
                <a:solidFill>
                  <a:srgbClr val="002060"/>
                </a:solidFill>
                <a:latin typeface="Cambria" panose="02040503050406030204" pitchFamily="18" charset="0"/>
              </a:rPr>
              <a:t>rcs</a:t>
            </a:r>
            <a:r>
              <a:rPr lang="en-IN" sz="3200" b="1" u="sng" dirty="0">
                <a:solidFill>
                  <a:srgbClr val="002060"/>
                </a:solidFill>
                <a:latin typeface="Cambria" panose="02040503050406030204" pitchFamily="18" charset="0"/>
              </a:rPr>
              <a:t> airports - </a:t>
            </a:r>
            <a:r>
              <a:rPr lang="en-IN" sz="3200" b="1" u="sng" dirty="0" err="1">
                <a:solidFill>
                  <a:srgbClr val="002060"/>
                </a:solidFill>
                <a:latin typeface="Cambria" panose="02040503050406030204" pitchFamily="18" charset="0"/>
              </a:rPr>
              <a:t>Ambikapur</a:t>
            </a:r>
            <a:endParaRPr lang="en-IN" sz="3200" b="1" u="sng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2" name="AutoShape 2" descr="http://cgaviation.nic.in/images/CTB.png"/>
          <p:cNvSpPr>
            <a:spLocks noChangeAspect="1" noChangeArrowheads="1"/>
          </p:cNvSpPr>
          <p:nvPr/>
        </p:nvSpPr>
        <p:spPr bwMode="auto">
          <a:xfrm>
            <a:off x="1571625" y="-136525"/>
            <a:ext cx="2286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7" name="Picture 2" descr="http://t0.gstatic.com/images?q=tbn:ANd9GcRyeuGYCytp0IPKIU5vbXORe6PXu8HXMA6FoMGhU3G4gJ3-_qZ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88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1" y="265828"/>
            <a:ext cx="904240" cy="953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7"/>
          <p:cNvGrpSpPr/>
          <p:nvPr/>
        </p:nvGrpSpPr>
        <p:grpSpPr>
          <a:xfrm>
            <a:off x="1927860" y="1182776"/>
            <a:ext cx="4130040" cy="5370424"/>
            <a:chOff x="457200" y="1123951"/>
            <a:chExt cx="3733799" cy="2588399"/>
          </a:xfrm>
        </p:grpSpPr>
        <p:sp>
          <p:nvSpPr>
            <p:cNvPr id="10" name="Rectangle 9"/>
            <p:cNvSpPr/>
            <p:nvPr/>
          </p:nvSpPr>
          <p:spPr bwMode="auto">
            <a:xfrm>
              <a:off x="457200" y="1123951"/>
              <a:ext cx="1219200" cy="457200"/>
            </a:xfrm>
            <a:prstGeom prst="rect">
              <a:avLst/>
            </a:prstGeom>
            <a:solidFill>
              <a:srgbClr val="00133A"/>
            </a:solidFill>
            <a:ln w="9525" cap="flat" cmpd="sng" algn="ctr">
              <a:solidFill>
                <a:srgbClr val="00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4000" tIns="54000" rIns="54000" bIns="54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95363" fontAlgn="base">
                <a:spcBef>
                  <a:spcPct val="0"/>
                </a:spcBef>
                <a:spcAft>
                  <a:spcPct val="0"/>
                </a:spcAft>
              </a:pPr>
              <a:endParaRPr lang="en-GB" sz="1400" b="1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 defTabSz="995363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400" b="1" dirty="0">
                  <a:solidFill>
                    <a:schemeClr val="bg1"/>
                  </a:solidFill>
                  <a:cs typeface="Arial" pitchFamily="34" charset="0"/>
                </a:rPr>
                <a:t>Population (town)</a:t>
              </a:r>
            </a:p>
            <a:p>
              <a:pPr algn="ctr" defTabSz="995363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400" b="1" dirty="0">
                  <a:solidFill>
                    <a:schemeClr val="bg1"/>
                  </a:solidFill>
                  <a:cs typeface="Arial" pitchFamily="34" charset="0"/>
                </a:rPr>
                <a:t>Census-2011</a:t>
              </a:r>
              <a:endParaRPr lang="en-GB" sz="1400" b="1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 defTabSz="995363" fontAlgn="base">
                <a:spcBef>
                  <a:spcPct val="0"/>
                </a:spcBef>
                <a:spcAft>
                  <a:spcPct val="0"/>
                </a:spcAft>
              </a:pPr>
              <a:endParaRPr lang="en-GB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457200" y="1619250"/>
              <a:ext cx="1219200" cy="493004"/>
            </a:xfrm>
            <a:prstGeom prst="rect">
              <a:avLst/>
            </a:prstGeom>
            <a:solidFill>
              <a:srgbClr val="00133A"/>
            </a:solidFill>
            <a:ln w="9525" cap="flat" cmpd="sng" algn="ctr">
              <a:solidFill>
                <a:srgbClr val="00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4000" tIns="54000" rIns="54000" bIns="54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95363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400" b="1" dirty="0">
                  <a:solidFill>
                    <a:schemeClr val="bg1"/>
                  </a:solidFill>
                  <a:cs typeface="Arial" pitchFamily="34" charset="0"/>
                </a:rPr>
                <a:t>Population </a:t>
              </a:r>
              <a:r>
                <a:rPr lang="en-GB" sz="1400" b="1" dirty="0">
                  <a:solidFill>
                    <a:schemeClr val="bg1"/>
                  </a:solidFill>
                  <a:cs typeface="Arial" pitchFamily="34" charset="0"/>
                </a:rPr>
                <a:t>(district)</a:t>
              </a:r>
              <a:endParaRPr lang="en-GB" sz="1400" b="1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 defTabSz="995363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400" b="1" dirty="0">
                  <a:solidFill>
                    <a:schemeClr val="bg1"/>
                  </a:solidFill>
                  <a:cs typeface="Arial" pitchFamily="34" charset="0"/>
                </a:rPr>
                <a:t>Census-2011</a:t>
              </a: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1905000" y="1123952"/>
              <a:ext cx="2285999" cy="457201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solidFill>
                <a:srgbClr val="00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4000" tIns="54000" rIns="54000" bIns="54000" numCol="1" rtlCol="0" anchor="ctr" anchorCtr="0" compatLnSpc="1">
              <a:prstTxWarp prst="textNoShape">
                <a:avLst/>
              </a:prstTxWarp>
            </a:bodyPr>
            <a:lstStyle/>
            <a:p>
              <a:pPr defTabSz="995363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 sz="2800" b="1" kern="0" dirty="0">
                  <a:solidFill>
                    <a:srgbClr val="000099"/>
                  </a:solidFill>
                  <a:cs typeface="Arial" pitchFamily="34" charset="0"/>
                </a:rPr>
                <a:t>1,67,268 </a:t>
              </a: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1905001" y="1619250"/>
              <a:ext cx="2285998" cy="493004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solidFill>
                <a:srgbClr val="00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4000" tIns="54000" rIns="54000" bIns="54000" numCol="1" rtlCol="0" anchor="ctr" anchorCtr="0" compatLnSpc="1">
              <a:prstTxWarp prst="textNoShape">
                <a:avLst/>
              </a:prstTxWarp>
            </a:bodyPr>
            <a:lstStyle/>
            <a:p>
              <a:pPr defTabSz="995363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 sz="2800" b="1" kern="0" dirty="0">
                  <a:solidFill>
                    <a:srgbClr val="000099"/>
                  </a:solidFill>
                  <a:cs typeface="Arial" pitchFamily="34" charset="0"/>
                </a:rPr>
                <a:t>23,59,886</a:t>
              </a: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457200" y="2152650"/>
              <a:ext cx="1219200" cy="493004"/>
            </a:xfrm>
            <a:prstGeom prst="rect">
              <a:avLst/>
            </a:prstGeom>
            <a:solidFill>
              <a:srgbClr val="00133A"/>
            </a:solidFill>
            <a:ln w="9525" cap="flat" cmpd="sng" algn="ctr">
              <a:solidFill>
                <a:srgbClr val="00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4000" tIns="54000" rIns="54000" bIns="54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95363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IN" sz="1400" b="1" dirty="0">
                  <a:solidFill>
                    <a:schemeClr val="bg1"/>
                  </a:solidFill>
                  <a:cs typeface="Arial" pitchFamily="34" charset="0"/>
                </a:rPr>
                <a:t>Gross District Domestic Product (GDDP) </a:t>
              </a:r>
              <a:endParaRPr lang="en-GB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1905001" y="2152650"/>
              <a:ext cx="2285998" cy="493004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solidFill>
                <a:srgbClr val="00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4000" tIns="54000" rIns="54000" bIns="54000" numCol="1" rtlCol="0" anchor="ctr" anchorCtr="0" compatLnSpc="1">
              <a:prstTxWarp prst="textNoShape">
                <a:avLst/>
              </a:prstTxWarp>
            </a:bodyPr>
            <a:lstStyle/>
            <a:p>
              <a:pPr defTabSz="995363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2800" b="1" kern="0" dirty="0">
                  <a:solidFill>
                    <a:srgbClr val="000099"/>
                  </a:solidFill>
                  <a:cs typeface="Arial" pitchFamily="34" charset="0"/>
                </a:rPr>
                <a:t>7,57,123 </a:t>
              </a:r>
              <a:r>
                <a:rPr lang="en-US" sz="2800" b="1" kern="0" dirty="0">
                  <a:solidFill>
                    <a:srgbClr val="000099"/>
                  </a:solidFill>
                  <a:cs typeface="Arial" pitchFamily="34" charset="0"/>
                </a:rPr>
                <a:t>(</a:t>
              </a:r>
              <a:r>
                <a:rPr lang="en-US" sz="2800" b="1" kern="0" dirty="0" err="1">
                  <a:solidFill>
                    <a:srgbClr val="000099"/>
                  </a:solidFill>
                  <a:cs typeface="Arial" pitchFamily="34" charset="0"/>
                </a:rPr>
                <a:t>Lakh</a:t>
              </a:r>
              <a:r>
                <a:rPr lang="en-US" sz="2800" b="1" kern="0" dirty="0">
                  <a:solidFill>
                    <a:srgbClr val="000099"/>
                  </a:solidFill>
                  <a:cs typeface="Arial" pitchFamily="34" charset="0"/>
                </a:rPr>
                <a:t> Rs)</a:t>
              </a:r>
              <a:endParaRPr lang="en-GB" sz="2800" b="1" kern="0" dirty="0">
                <a:solidFill>
                  <a:srgbClr val="000099"/>
                </a:solidFill>
                <a:cs typeface="Arial" pitchFamily="34" charset="0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457200" y="2686050"/>
              <a:ext cx="1219200" cy="493004"/>
            </a:xfrm>
            <a:prstGeom prst="rect">
              <a:avLst/>
            </a:prstGeom>
            <a:solidFill>
              <a:srgbClr val="00133A"/>
            </a:solidFill>
            <a:ln w="9525" cap="flat" cmpd="sng" algn="ctr">
              <a:solidFill>
                <a:srgbClr val="00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4000" tIns="54000" rIns="54000" bIns="54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95363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400" b="1" dirty="0">
                  <a:solidFill>
                    <a:schemeClr val="bg1"/>
                  </a:solidFill>
                  <a:cs typeface="Arial" pitchFamily="34" charset="0"/>
                </a:rPr>
                <a:t>Natural Resources</a:t>
              </a:r>
              <a:endParaRPr lang="en-GB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1905001" y="2686050"/>
              <a:ext cx="2285998" cy="493004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solidFill>
                <a:srgbClr val="00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4000" tIns="54000" rIns="54000" bIns="54000" numCol="1" rtlCol="0" anchor="ctr" anchorCtr="0" compatLnSpc="1">
              <a:prstTxWarp prst="textNoShape">
                <a:avLst/>
              </a:prstTxWarp>
            </a:bodyPr>
            <a:lstStyle/>
            <a:p>
              <a:pPr defTabSz="995363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IN" sz="2000" kern="0" dirty="0">
                  <a:solidFill>
                    <a:srgbClr val="000099"/>
                  </a:solidFill>
                  <a:cs typeface="Arial" pitchFamily="34" charset="0"/>
                </a:rPr>
                <a:t>Bauxite, Coal</a:t>
              </a:r>
              <a:r>
                <a:rPr lang="en-IN" sz="2000" kern="0" dirty="0">
                  <a:solidFill>
                    <a:srgbClr val="000099"/>
                  </a:solidFill>
                  <a:cs typeface="Arial" pitchFamily="34" charset="0"/>
                </a:rPr>
                <a:t>, </a:t>
              </a:r>
              <a:r>
                <a:rPr lang="en-IN" sz="2000" kern="0" dirty="0">
                  <a:solidFill>
                    <a:srgbClr val="000099"/>
                  </a:solidFill>
                  <a:cs typeface="Arial" pitchFamily="34" charset="0"/>
                </a:rPr>
                <a:t>Mica </a:t>
              </a:r>
              <a:r>
                <a:rPr lang="en-IN" sz="2000" kern="0" dirty="0" err="1">
                  <a:solidFill>
                    <a:srgbClr val="000099"/>
                  </a:solidFill>
                  <a:cs typeface="Arial" pitchFamily="34" charset="0"/>
                </a:rPr>
                <a:t>Berylluiim</a:t>
              </a:r>
              <a:r>
                <a:rPr lang="en-IN" sz="2000" kern="0" dirty="0">
                  <a:solidFill>
                    <a:srgbClr val="000099"/>
                  </a:solidFill>
                  <a:cs typeface="Arial" pitchFamily="34" charset="0"/>
                </a:rPr>
                <a:t>, </a:t>
              </a:r>
              <a:r>
                <a:rPr lang="en-IN" sz="2000" kern="0" dirty="0" err="1">
                  <a:solidFill>
                    <a:srgbClr val="000099"/>
                  </a:solidFill>
                  <a:cs typeface="Arial" pitchFamily="34" charset="0"/>
                </a:rPr>
                <a:t>Byrites</a:t>
              </a:r>
              <a:r>
                <a:rPr lang="en-IN" sz="2000" kern="0" dirty="0">
                  <a:solidFill>
                    <a:srgbClr val="000099"/>
                  </a:solidFill>
                  <a:cs typeface="Arial" pitchFamily="34" charset="0"/>
                </a:rPr>
                <a:t>, Copper, </a:t>
              </a:r>
              <a:r>
                <a:rPr lang="en-IN" sz="2000" kern="0" dirty="0">
                  <a:solidFill>
                    <a:srgbClr val="000099"/>
                  </a:solidFill>
                  <a:cs typeface="Arial" pitchFamily="34" charset="0"/>
                </a:rPr>
                <a:t>Galena etc</a:t>
              </a:r>
              <a:r>
                <a:rPr lang="en-IN" sz="2000" kern="0" dirty="0">
                  <a:solidFill>
                    <a:srgbClr val="000099"/>
                  </a:solidFill>
                  <a:cs typeface="Arial" pitchFamily="34" charset="0"/>
                </a:rPr>
                <a:t>.</a:t>
              </a:r>
              <a:r>
                <a:rPr lang="en-IN" sz="2000" kern="0" dirty="0">
                  <a:cs typeface="Arial" pitchFamily="34" charset="0"/>
                </a:rPr>
                <a:t> </a:t>
              </a:r>
              <a:endParaRPr lang="en-GB" sz="2000" b="1" kern="0" dirty="0">
                <a:cs typeface="Arial" pitchFamily="34" charset="0"/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457200" y="3219450"/>
              <a:ext cx="1219200" cy="492900"/>
            </a:xfrm>
            <a:prstGeom prst="rect">
              <a:avLst/>
            </a:prstGeom>
            <a:solidFill>
              <a:srgbClr val="00133A"/>
            </a:solidFill>
            <a:ln w="9525" cap="flat" cmpd="sng" algn="ctr">
              <a:solidFill>
                <a:srgbClr val="00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4000" tIns="54000" rIns="54000" bIns="54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95363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400" b="1" dirty="0">
                  <a:solidFill>
                    <a:schemeClr val="bg1"/>
                  </a:solidFill>
                  <a:cs typeface="Arial" pitchFamily="34" charset="0"/>
                </a:rPr>
                <a:t>Eminent Investors</a:t>
              </a:r>
              <a:endParaRPr lang="en-GB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1905000" y="3219450"/>
              <a:ext cx="2285998" cy="492900"/>
            </a:xfrm>
            <a:prstGeom prst="rect">
              <a:avLst/>
            </a:prstGeom>
            <a:solidFill>
              <a:schemeClr val="bg1">
                <a:lumMod val="20000"/>
                <a:lumOff val="80000"/>
              </a:schemeClr>
            </a:solidFill>
            <a:ln w="9525" cap="flat" cmpd="sng" algn="ctr">
              <a:solidFill>
                <a:srgbClr val="00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4000" tIns="54000" rIns="54000" bIns="54000" numCol="1" rtlCol="0" anchor="ctr" anchorCtr="0" compatLnSpc="1">
              <a:prstTxWarp prst="textNoShape">
                <a:avLst/>
              </a:prstTxWarp>
            </a:bodyPr>
            <a:lstStyle/>
            <a:p>
              <a:pPr defTabSz="995363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IN" sz="2000" kern="0" dirty="0">
                  <a:solidFill>
                    <a:srgbClr val="000099"/>
                  </a:solidFill>
                  <a:cs typeface="Arial" pitchFamily="34" charset="0"/>
                </a:rPr>
                <a:t>SECL, BALCO, </a:t>
              </a:r>
              <a:endParaRPr lang="en-IN" sz="2000" kern="0" dirty="0">
                <a:solidFill>
                  <a:srgbClr val="000099"/>
                </a:solidFill>
                <a:cs typeface="Arial" pitchFamily="34" charset="0"/>
              </a:endParaRPr>
            </a:p>
            <a:p>
              <a:pPr defTabSz="995363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IN" sz="2000" kern="0" dirty="0">
                  <a:solidFill>
                    <a:srgbClr val="000099"/>
                  </a:solidFill>
                  <a:cs typeface="Arial" pitchFamily="34" charset="0"/>
                </a:rPr>
                <a:t>HINDALCO </a:t>
              </a:r>
              <a:r>
                <a:rPr lang="en-IN" sz="2000" kern="0" dirty="0">
                  <a:solidFill>
                    <a:srgbClr val="000099"/>
                  </a:solidFill>
                  <a:cs typeface="Arial" pitchFamily="34" charset="0"/>
                </a:rPr>
                <a:t>, etc. </a:t>
              </a:r>
              <a:endParaRPr lang="en-GB" sz="2000" kern="0" dirty="0">
                <a:solidFill>
                  <a:srgbClr val="000099"/>
                </a:solidFill>
                <a:cs typeface="Arial" pitchFamily="34" charset="0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1"/>
          <a:stretch/>
        </p:blipFill>
        <p:spPr>
          <a:xfrm>
            <a:off x="6171005" y="1605280"/>
            <a:ext cx="4272575" cy="4236720"/>
          </a:xfrm>
          <a:prstGeom prst="rect">
            <a:avLst/>
          </a:prstGeom>
        </p:spPr>
      </p:pic>
      <p:sp>
        <p:nvSpPr>
          <p:cNvPr id="20" name="Oval 19">
            <a:hlinkClick r:id="" action="ppaction://noaction"/>
          </p:cNvPr>
          <p:cNvSpPr/>
          <p:nvPr/>
        </p:nvSpPr>
        <p:spPr>
          <a:xfrm>
            <a:off x="8101459" y="2238773"/>
            <a:ext cx="97971" cy="11974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1" name="Rectangle 20"/>
          <p:cNvSpPr/>
          <p:nvPr/>
        </p:nvSpPr>
        <p:spPr bwMode="auto">
          <a:xfrm>
            <a:off x="6487418" y="1163076"/>
            <a:ext cx="1614041" cy="102219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algn="ctr" defTabSz="995363" fontAlgn="base">
              <a:spcBef>
                <a:spcPct val="0"/>
              </a:spcBef>
              <a:spcAft>
                <a:spcPct val="0"/>
              </a:spcAft>
            </a:pPr>
            <a:endParaRPr lang="en-GB" sz="2000" b="1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  <a:p>
            <a:pPr algn="ctr" defTabSz="995363" fontAlgn="base">
              <a:spcBef>
                <a:spcPct val="0"/>
              </a:spcBef>
              <a:spcAft>
                <a:spcPct val="0"/>
              </a:spcAft>
            </a:pPr>
            <a:r>
              <a:rPr lang="en-GB" sz="2000" b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SARGUJA MAP</a:t>
            </a:r>
          </a:p>
          <a:p>
            <a:pPr algn="ctr" defTabSz="995363" fontAlgn="base">
              <a:spcBef>
                <a:spcPct val="0"/>
              </a:spcBef>
              <a:spcAft>
                <a:spcPct val="0"/>
              </a:spcAft>
            </a:pPr>
            <a:endParaRPr lang="en-GB" sz="2000" b="1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576052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581" y="3555148"/>
            <a:ext cx="1908322" cy="212816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 smtClean="0">
                <a:solidFill>
                  <a:srgbClr val="002060"/>
                </a:solidFill>
              </a:rPr>
              <a:pPr/>
              <a:t>8</a:t>
            </a:fld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5" name="Title 4"/>
          <p:cNvSpPr txBox="1">
            <a:spLocks/>
          </p:cNvSpPr>
          <p:nvPr/>
        </p:nvSpPr>
        <p:spPr>
          <a:xfrm>
            <a:off x="1752600" y="222887"/>
            <a:ext cx="7543800" cy="915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3943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8796" kern="1200" cap="all" spc="-8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IN" sz="3200" b="1" u="sng" dirty="0">
                <a:solidFill>
                  <a:srgbClr val="002060"/>
                </a:solidFill>
                <a:latin typeface="Cambria" panose="02040503050406030204" pitchFamily="18" charset="0"/>
              </a:rPr>
              <a:t>ATTRACTIVE  </a:t>
            </a:r>
            <a:r>
              <a:rPr lang="en-IN" sz="3200" b="1" u="sng" dirty="0" err="1">
                <a:solidFill>
                  <a:srgbClr val="002060"/>
                </a:solidFill>
                <a:latin typeface="Cambria" panose="02040503050406030204" pitchFamily="18" charset="0"/>
              </a:rPr>
              <a:t>rcs</a:t>
            </a:r>
            <a:r>
              <a:rPr lang="en-IN" sz="3200" b="1" u="sng" dirty="0">
                <a:solidFill>
                  <a:srgbClr val="002060"/>
                </a:solidFill>
                <a:latin typeface="Cambria" panose="02040503050406030204" pitchFamily="18" charset="0"/>
              </a:rPr>
              <a:t> airports - AMBIKAPUR</a:t>
            </a:r>
            <a:endParaRPr lang="en-IN" sz="3200" b="1" u="sng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2" name="AutoShape 2" descr="http://cgaviation.nic.in/images/CTB.png"/>
          <p:cNvSpPr>
            <a:spLocks noChangeAspect="1" noChangeArrowheads="1"/>
          </p:cNvSpPr>
          <p:nvPr/>
        </p:nvSpPr>
        <p:spPr bwMode="auto">
          <a:xfrm>
            <a:off x="1571625" y="-136525"/>
            <a:ext cx="2286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7" name="Picture 2" descr="http://t0.gstatic.com/images?q=tbn:ANd9GcRyeuGYCytp0IPKIU5vbXORe6PXu8HXMA6FoMGhU3G4gJ3-_qZ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88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1" y="265828"/>
            <a:ext cx="980440" cy="953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1571624" y="5394962"/>
            <a:ext cx="2104304" cy="315471"/>
          </a:xfrm>
          <a:prstGeom prst="rect">
            <a:avLst/>
          </a:prstGeom>
          <a:solidFill>
            <a:srgbClr val="FFC000"/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IN" sz="1600" b="1" dirty="0" err="1">
                <a:latin typeface="+mj-lt"/>
                <a:cs typeface="Adobe Devanagari" panose="02040503050201020203" pitchFamily="18" charset="0"/>
              </a:rPr>
              <a:t>Ramgarh</a:t>
            </a:r>
            <a:endParaRPr lang="en-IN" sz="1600" b="1" dirty="0">
              <a:latin typeface="+mj-lt"/>
              <a:cs typeface="Adobe Devanagari" panose="02040503050201020203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691169" y="5373046"/>
            <a:ext cx="1940975" cy="315471"/>
          </a:xfrm>
          <a:prstGeom prst="rect">
            <a:avLst/>
          </a:prstGeom>
          <a:solidFill>
            <a:srgbClr val="FFC000"/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1600" b="1" dirty="0" err="1">
                <a:latin typeface="+mj-lt"/>
                <a:cs typeface="Adobe Devanagari" panose="02040503050201020203" pitchFamily="18" charset="0"/>
              </a:rPr>
              <a:t>Kudargarh</a:t>
            </a:r>
            <a:endParaRPr lang="en-IN" sz="1600" b="1" dirty="0">
              <a:latin typeface="+mj-lt"/>
              <a:cs typeface="Adobe Devanagari" panose="02040503050201020203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524001" y="5845314"/>
            <a:ext cx="400682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dirty="0">
                <a:ln w="0"/>
                <a:solidFill>
                  <a:srgbClr val="000099"/>
                </a:solidFill>
                <a:effectLst>
                  <a:reflection blurRad="6350" stA="53000" endA="300" endPos="35500" dir="5400000" sy="-90000" algn="bl" rotWithShape="0"/>
                </a:effectLst>
              </a:rPr>
              <a:t>Tourism Hot Spots</a:t>
            </a:r>
            <a:endParaRPr lang="en-US" sz="4000" dirty="0">
              <a:ln w="0"/>
              <a:solidFill>
                <a:srgbClr val="000099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2050" name="Chart 6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0572" y="1284378"/>
            <a:ext cx="4225528" cy="2744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Chart 12"/>
          <p:cNvPicPr>
            <a:picLocks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2875" y="4064988"/>
            <a:ext cx="4203224" cy="2518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625" y="1029802"/>
            <a:ext cx="2127475" cy="192141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0167" y="1029804"/>
            <a:ext cx="1896736" cy="1889003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1560041" y="2792036"/>
            <a:ext cx="2139059" cy="318355"/>
          </a:xfrm>
          <a:prstGeom prst="rect">
            <a:avLst/>
          </a:prstGeom>
          <a:solidFill>
            <a:srgbClr val="FFC000"/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IN" sz="1600" b="1" dirty="0" err="1">
                <a:latin typeface="+mj-lt"/>
                <a:cs typeface="Adobe Devanagari" panose="02040503050201020203" pitchFamily="18" charset="0"/>
              </a:rPr>
              <a:t>Mahamaya</a:t>
            </a:r>
            <a:r>
              <a:rPr lang="en-IN" sz="1600" b="1" dirty="0">
                <a:latin typeface="+mj-lt"/>
                <a:cs typeface="Adobe Devanagari" panose="02040503050201020203" pitchFamily="18" charset="0"/>
              </a:rPr>
              <a:t> </a:t>
            </a:r>
            <a:r>
              <a:rPr lang="en-IN" sz="1600" b="1" dirty="0">
                <a:latin typeface="+mj-lt"/>
                <a:cs typeface="Adobe Devanagari" panose="02040503050201020203" pitchFamily="18" charset="0"/>
              </a:rPr>
              <a:t>Temple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708581" y="2792036"/>
            <a:ext cx="1908322" cy="315471"/>
          </a:xfrm>
          <a:prstGeom prst="rect">
            <a:avLst/>
          </a:prstGeom>
          <a:solidFill>
            <a:srgbClr val="FFC000"/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IN" sz="1600" b="1" dirty="0" err="1">
                <a:latin typeface="+mj-lt"/>
                <a:cs typeface="Adobe Devanagari" panose="02040503050201020203" pitchFamily="18" charset="0"/>
              </a:rPr>
              <a:t>Mainpat</a:t>
            </a:r>
            <a:endParaRPr lang="en-IN" sz="1600" b="1" dirty="0">
              <a:latin typeface="+mj-lt"/>
              <a:cs typeface="Adobe Devanagari" panose="02040503050201020203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562" y="3555148"/>
            <a:ext cx="2119367" cy="184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07412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lang="en-US" smtClean="0">
                <a:solidFill>
                  <a:srgbClr val="002060"/>
                </a:solidFill>
              </a:rPr>
              <a:pPr/>
              <a:t>9</a:t>
            </a:fld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5" name="Title 4"/>
          <p:cNvSpPr txBox="1">
            <a:spLocks/>
          </p:cNvSpPr>
          <p:nvPr/>
        </p:nvSpPr>
        <p:spPr>
          <a:xfrm>
            <a:off x="1752600" y="222887"/>
            <a:ext cx="7620000" cy="915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3943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8796" kern="1200" cap="all" spc="-8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IN" sz="3200" b="1" u="sng" dirty="0">
                <a:solidFill>
                  <a:srgbClr val="002060"/>
                </a:solidFill>
                <a:latin typeface="Cambria" panose="02040503050406030204" pitchFamily="18" charset="0"/>
              </a:rPr>
              <a:t>ATTRACTIVE  </a:t>
            </a:r>
            <a:r>
              <a:rPr lang="en-IN" sz="3200" b="1" u="sng" dirty="0" err="1">
                <a:solidFill>
                  <a:srgbClr val="002060"/>
                </a:solidFill>
                <a:latin typeface="Cambria" panose="02040503050406030204" pitchFamily="18" charset="0"/>
              </a:rPr>
              <a:t>rcs</a:t>
            </a:r>
            <a:r>
              <a:rPr lang="en-IN" sz="3200" b="1" u="sng" dirty="0">
                <a:solidFill>
                  <a:srgbClr val="002060"/>
                </a:solidFill>
                <a:latin typeface="Cambria" panose="02040503050406030204" pitchFamily="18" charset="0"/>
              </a:rPr>
              <a:t> airports - </a:t>
            </a:r>
            <a:r>
              <a:rPr lang="en-IN" sz="3200" b="1" u="sng" dirty="0" err="1">
                <a:solidFill>
                  <a:srgbClr val="002060"/>
                </a:solidFill>
                <a:latin typeface="Cambria" panose="02040503050406030204" pitchFamily="18" charset="0"/>
              </a:rPr>
              <a:t>raigarh</a:t>
            </a:r>
            <a:endParaRPr lang="en-IN" sz="3200" b="1" u="sng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2" name="AutoShape 2" descr="http://cgaviation.nic.in/images/CTB.png"/>
          <p:cNvSpPr>
            <a:spLocks noChangeAspect="1" noChangeArrowheads="1"/>
          </p:cNvSpPr>
          <p:nvPr/>
        </p:nvSpPr>
        <p:spPr bwMode="auto">
          <a:xfrm>
            <a:off x="1571625" y="-136525"/>
            <a:ext cx="2286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N"/>
          </a:p>
        </p:txBody>
      </p:sp>
      <p:pic>
        <p:nvPicPr>
          <p:cNvPr id="7" name="Picture 2" descr="http://t0.gstatic.com/images?q=tbn:ANd9GcRyeuGYCytp0IPKIU5vbXORe6PXu8HXMA6FoMGhU3G4gJ3-_qZ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88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1" y="189628"/>
            <a:ext cx="980440" cy="953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7"/>
          <p:cNvGrpSpPr/>
          <p:nvPr/>
        </p:nvGrpSpPr>
        <p:grpSpPr>
          <a:xfrm>
            <a:off x="1927860" y="1182776"/>
            <a:ext cx="4267200" cy="5370424"/>
            <a:chOff x="457200" y="1123951"/>
            <a:chExt cx="3733799" cy="2588399"/>
          </a:xfrm>
        </p:grpSpPr>
        <p:sp>
          <p:nvSpPr>
            <p:cNvPr id="10" name="Rectangle 9"/>
            <p:cNvSpPr/>
            <p:nvPr/>
          </p:nvSpPr>
          <p:spPr bwMode="auto">
            <a:xfrm>
              <a:off x="457200" y="1123951"/>
              <a:ext cx="1219200" cy="457200"/>
            </a:xfrm>
            <a:prstGeom prst="rect">
              <a:avLst/>
            </a:prstGeom>
            <a:solidFill>
              <a:srgbClr val="00133A"/>
            </a:solidFill>
            <a:ln w="9525" cap="flat" cmpd="sng" algn="ctr">
              <a:solidFill>
                <a:srgbClr val="00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4000" tIns="54000" rIns="54000" bIns="54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95363" fontAlgn="base">
                <a:spcBef>
                  <a:spcPct val="0"/>
                </a:spcBef>
                <a:spcAft>
                  <a:spcPct val="0"/>
                </a:spcAft>
              </a:pPr>
              <a:endParaRPr lang="en-GB" sz="1400" b="1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 defTabSz="995363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400" b="1" dirty="0">
                  <a:solidFill>
                    <a:schemeClr val="bg1"/>
                  </a:solidFill>
                  <a:cs typeface="Arial" pitchFamily="34" charset="0"/>
                </a:rPr>
                <a:t>Population (town)</a:t>
              </a:r>
            </a:p>
            <a:p>
              <a:pPr algn="ctr" defTabSz="995363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400" b="1" dirty="0">
                  <a:solidFill>
                    <a:schemeClr val="bg1"/>
                  </a:solidFill>
                  <a:cs typeface="Arial" pitchFamily="34" charset="0"/>
                </a:rPr>
                <a:t>Census-2011</a:t>
              </a:r>
              <a:endParaRPr lang="en-GB" sz="1400" b="1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 defTabSz="995363" fontAlgn="base">
                <a:spcBef>
                  <a:spcPct val="0"/>
                </a:spcBef>
                <a:spcAft>
                  <a:spcPct val="0"/>
                </a:spcAft>
              </a:pPr>
              <a:endParaRPr lang="en-GB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457200" y="1619250"/>
              <a:ext cx="1219200" cy="493004"/>
            </a:xfrm>
            <a:prstGeom prst="rect">
              <a:avLst/>
            </a:prstGeom>
            <a:solidFill>
              <a:srgbClr val="00133A"/>
            </a:solidFill>
            <a:ln w="9525" cap="flat" cmpd="sng" algn="ctr">
              <a:solidFill>
                <a:srgbClr val="00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4000" tIns="54000" rIns="54000" bIns="54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95363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400" b="1" dirty="0">
                  <a:solidFill>
                    <a:schemeClr val="bg1"/>
                  </a:solidFill>
                  <a:cs typeface="Arial" pitchFamily="34" charset="0"/>
                </a:rPr>
                <a:t>Population </a:t>
              </a:r>
              <a:r>
                <a:rPr lang="en-GB" sz="1400" b="1" dirty="0">
                  <a:solidFill>
                    <a:schemeClr val="bg1"/>
                  </a:solidFill>
                  <a:cs typeface="Arial" pitchFamily="34" charset="0"/>
                </a:rPr>
                <a:t>(district)</a:t>
              </a:r>
              <a:endParaRPr lang="en-GB" sz="1400" b="1" dirty="0">
                <a:solidFill>
                  <a:schemeClr val="bg1"/>
                </a:solidFill>
                <a:cs typeface="Arial" pitchFamily="34" charset="0"/>
              </a:endParaRPr>
            </a:p>
            <a:p>
              <a:pPr algn="ctr" defTabSz="995363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400" b="1" dirty="0">
                  <a:solidFill>
                    <a:schemeClr val="bg1"/>
                  </a:solidFill>
                  <a:cs typeface="Arial" pitchFamily="34" charset="0"/>
                </a:rPr>
                <a:t>Census-2011</a:t>
              </a: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1905000" y="1123952"/>
              <a:ext cx="2285999" cy="457201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solidFill>
                <a:srgbClr val="00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4000" tIns="54000" rIns="54000" bIns="54000" numCol="1" rtlCol="0" anchor="ctr" anchorCtr="0" compatLnSpc="1">
              <a:prstTxWarp prst="textNoShape">
                <a:avLst/>
              </a:prstTxWarp>
            </a:bodyPr>
            <a:lstStyle/>
            <a:p>
              <a:pPr defTabSz="995363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 sz="2800" b="1" kern="0" dirty="0">
                  <a:solidFill>
                    <a:srgbClr val="000099"/>
                  </a:solidFill>
                  <a:cs typeface="Arial" pitchFamily="34" charset="0"/>
                </a:rPr>
                <a:t>1,57,285  </a:t>
              </a: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1905001" y="1619250"/>
              <a:ext cx="2285998" cy="493004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solidFill>
                <a:srgbClr val="00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4000" tIns="54000" rIns="54000" bIns="54000" numCol="1" rtlCol="0" anchor="ctr" anchorCtr="0" compatLnSpc="1">
              <a:prstTxWarp prst="textNoShape">
                <a:avLst/>
              </a:prstTxWarp>
            </a:bodyPr>
            <a:lstStyle/>
            <a:p>
              <a:pPr defTabSz="995363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 sz="2800" b="1" kern="0" dirty="0">
                  <a:solidFill>
                    <a:srgbClr val="000099"/>
                  </a:solidFill>
                  <a:cs typeface="Arial" pitchFamily="34" charset="0"/>
                </a:rPr>
                <a:t>14,93,984</a:t>
              </a:r>
            </a:p>
          </p:txBody>
        </p:sp>
        <p:sp>
          <p:nvSpPr>
            <p:cNvPr id="14" name="Rectangle 13"/>
            <p:cNvSpPr/>
            <p:nvPr/>
          </p:nvSpPr>
          <p:spPr bwMode="auto">
            <a:xfrm>
              <a:off x="457200" y="2152650"/>
              <a:ext cx="1219200" cy="493004"/>
            </a:xfrm>
            <a:prstGeom prst="rect">
              <a:avLst/>
            </a:prstGeom>
            <a:solidFill>
              <a:srgbClr val="00133A"/>
            </a:solidFill>
            <a:ln w="9525" cap="flat" cmpd="sng" algn="ctr">
              <a:solidFill>
                <a:srgbClr val="00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4000" tIns="54000" rIns="54000" bIns="54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95363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IN" sz="1400" b="1" dirty="0">
                  <a:solidFill>
                    <a:schemeClr val="bg1"/>
                  </a:solidFill>
                  <a:cs typeface="Arial" pitchFamily="34" charset="0"/>
                </a:rPr>
                <a:t>Gross District Domestic Product (GDDP) </a:t>
              </a:r>
              <a:endParaRPr lang="en-GB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1905001" y="2152650"/>
              <a:ext cx="2285998" cy="493004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solidFill>
                <a:srgbClr val="00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4000" tIns="54000" rIns="54000" bIns="54000" numCol="1" rtlCol="0" anchor="ctr" anchorCtr="0" compatLnSpc="1">
              <a:prstTxWarp prst="textNoShape">
                <a:avLst/>
              </a:prstTxWarp>
            </a:bodyPr>
            <a:lstStyle/>
            <a:p>
              <a:pPr defTabSz="995363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sz="2400" b="1" kern="0" dirty="0">
                  <a:solidFill>
                    <a:srgbClr val="000099"/>
                  </a:solidFill>
                  <a:cs typeface="Arial" pitchFamily="34" charset="0"/>
                </a:rPr>
                <a:t>10,99,408 (</a:t>
              </a:r>
              <a:r>
                <a:rPr lang="en-US" sz="2400" b="1" kern="0" dirty="0" err="1">
                  <a:solidFill>
                    <a:srgbClr val="000099"/>
                  </a:solidFill>
                  <a:cs typeface="Arial" pitchFamily="34" charset="0"/>
                </a:rPr>
                <a:t>Lakhs</a:t>
              </a:r>
              <a:r>
                <a:rPr lang="en-US" sz="2400" b="1" kern="0" dirty="0">
                  <a:solidFill>
                    <a:srgbClr val="000099"/>
                  </a:solidFill>
                  <a:cs typeface="Arial" pitchFamily="34" charset="0"/>
                </a:rPr>
                <a:t> Rs.)</a:t>
              </a:r>
              <a:endParaRPr lang="en-GB" sz="2400" b="1" kern="0" dirty="0">
                <a:solidFill>
                  <a:srgbClr val="000099"/>
                </a:solidFill>
                <a:cs typeface="Arial" pitchFamily="34" charset="0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457200" y="2686050"/>
              <a:ext cx="1219200" cy="493004"/>
            </a:xfrm>
            <a:prstGeom prst="rect">
              <a:avLst/>
            </a:prstGeom>
            <a:solidFill>
              <a:srgbClr val="00133A"/>
            </a:solidFill>
            <a:ln w="9525" cap="flat" cmpd="sng" algn="ctr">
              <a:solidFill>
                <a:srgbClr val="00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4000" tIns="54000" rIns="54000" bIns="54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95363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400" b="1" dirty="0">
                  <a:solidFill>
                    <a:schemeClr val="bg1"/>
                  </a:solidFill>
                  <a:cs typeface="Arial" pitchFamily="34" charset="0"/>
                </a:rPr>
                <a:t>Natural Resources</a:t>
              </a:r>
              <a:endParaRPr lang="en-GB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1905001" y="2686050"/>
              <a:ext cx="2285998" cy="493004"/>
            </a:xfrm>
            <a:prstGeom prst="rect">
              <a:avLst/>
            </a:prstGeom>
            <a:solidFill>
              <a:srgbClr val="FFFFFF"/>
            </a:solidFill>
            <a:ln w="9525" cap="flat" cmpd="sng" algn="ctr">
              <a:solidFill>
                <a:srgbClr val="00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4000" tIns="54000" rIns="54000" bIns="54000" numCol="1" rtlCol="0" anchor="ctr" anchorCtr="0" compatLnSpc="1">
              <a:prstTxWarp prst="textNoShape">
                <a:avLst/>
              </a:prstTxWarp>
            </a:bodyPr>
            <a:lstStyle/>
            <a:p>
              <a:pPr defTabSz="995363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IN" sz="2000" kern="0" dirty="0">
                  <a:solidFill>
                    <a:srgbClr val="000099"/>
                  </a:solidFill>
                  <a:cs typeface="Arial" pitchFamily="34" charset="0"/>
                </a:rPr>
                <a:t>Coal, Quartzite, Limestone, </a:t>
              </a:r>
              <a:r>
                <a:rPr lang="en-IN" sz="2000" kern="0" dirty="0">
                  <a:solidFill>
                    <a:srgbClr val="000099"/>
                  </a:solidFill>
                  <a:cs typeface="Arial" pitchFamily="34" charset="0"/>
                </a:rPr>
                <a:t>Dolomite, etc</a:t>
              </a:r>
              <a:r>
                <a:rPr lang="en-IN" sz="2000" kern="0" dirty="0">
                  <a:solidFill>
                    <a:srgbClr val="000099"/>
                  </a:solidFill>
                  <a:cs typeface="Arial" pitchFamily="34" charset="0"/>
                </a:rPr>
                <a:t>.</a:t>
              </a:r>
              <a:r>
                <a:rPr lang="en-IN" sz="2000" kern="0" dirty="0">
                  <a:cs typeface="Arial" pitchFamily="34" charset="0"/>
                </a:rPr>
                <a:t> </a:t>
              </a:r>
              <a:endParaRPr lang="en-GB" sz="2000" b="1" kern="0" dirty="0">
                <a:cs typeface="Arial" pitchFamily="34" charset="0"/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457200" y="3219450"/>
              <a:ext cx="1219200" cy="492900"/>
            </a:xfrm>
            <a:prstGeom prst="rect">
              <a:avLst/>
            </a:prstGeom>
            <a:solidFill>
              <a:srgbClr val="00133A"/>
            </a:solidFill>
            <a:ln w="9525" cap="flat" cmpd="sng" algn="ctr">
              <a:solidFill>
                <a:srgbClr val="00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4000" tIns="54000" rIns="54000" bIns="54000" numCol="1" rtlCol="0" anchor="ctr" anchorCtr="0" compatLnSpc="1">
              <a:prstTxWarp prst="textNoShape">
                <a:avLst/>
              </a:prstTxWarp>
            </a:bodyPr>
            <a:lstStyle/>
            <a:p>
              <a:pPr algn="ctr" defTabSz="995363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GB" sz="1400" b="1" dirty="0">
                  <a:solidFill>
                    <a:schemeClr val="bg1"/>
                  </a:solidFill>
                  <a:cs typeface="Arial" pitchFamily="34" charset="0"/>
                </a:rPr>
                <a:t>Eminent Investors</a:t>
              </a:r>
              <a:endParaRPr lang="en-GB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1905000" y="3219450"/>
              <a:ext cx="2285998" cy="492900"/>
            </a:xfrm>
            <a:prstGeom prst="rect">
              <a:avLst/>
            </a:prstGeom>
            <a:solidFill>
              <a:schemeClr val="bg1">
                <a:lumMod val="20000"/>
                <a:lumOff val="80000"/>
              </a:schemeClr>
            </a:solidFill>
            <a:ln w="9525" cap="flat" cmpd="sng" algn="ctr">
              <a:solidFill>
                <a:srgbClr val="00FF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54000" tIns="54000" rIns="54000" bIns="54000" numCol="1" rtlCol="0" anchor="ctr" anchorCtr="0" compatLnSpc="1">
              <a:prstTxWarp prst="textNoShape">
                <a:avLst/>
              </a:prstTxWarp>
            </a:bodyPr>
            <a:lstStyle/>
            <a:p>
              <a:pPr defTabSz="995363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IN" sz="2000" kern="0" dirty="0">
                  <a:solidFill>
                    <a:srgbClr val="000099"/>
                  </a:solidFill>
                  <a:cs typeface="Arial" pitchFamily="34" charset="0"/>
                </a:rPr>
                <a:t>Jindal Steel &amp; Power, </a:t>
              </a:r>
              <a:r>
                <a:rPr lang="en-IN" sz="2000" kern="0" dirty="0" err="1">
                  <a:solidFill>
                    <a:srgbClr val="000099"/>
                  </a:solidFill>
                  <a:cs typeface="Arial" pitchFamily="34" charset="0"/>
                </a:rPr>
                <a:t>Singhal</a:t>
              </a:r>
              <a:r>
                <a:rPr lang="en-IN" sz="2000" kern="0" dirty="0">
                  <a:solidFill>
                    <a:srgbClr val="000099"/>
                  </a:solidFill>
                  <a:cs typeface="Arial" pitchFamily="34" charset="0"/>
                </a:rPr>
                <a:t> Enterprise, </a:t>
              </a:r>
              <a:r>
                <a:rPr lang="en-IN" sz="2000" kern="0" dirty="0" err="1">
                  <a:solidFill>
                    <a:srgbClr val="000099"/>
                  </a:solidFill>
                  <a:cs typeface="Arial" pitchFamily="34" charset="0"/>
                </a:rPr>
                <a:t>Sanilo</a:t>
              </a:r>
              <a:r>
                <a:rPr lang="en-IN" sz="2000" kern="0" dirty="0">
                  <a:solidFill>
                    <a:srgbClr val="000099"/>
                  </a:solidFill>
                  <a:cs typeface="Arial" pitchFamily="34" charset="0"/>
                </a:rPr>
                <a:t> Steel, </a:t>
              </a:r>
              <a:r>
                <a:rPr lang="en-IN" sz="2000" kern="0" dirty="0" err="1">
                  <a:solidFill>
                    <a:srgbClr val="000099"/>
                  </a:solidFill>
                  <a:cs typeface="Arial" pitchFamily="34" charset="0"/>
                </a:rPr>
                <a:t>Nawla</a:t>
              </a:r>
              <a:r>
                <a:rPr lang="en-IN" sz="2000" kern="0" dirty="0">
                  <a:solidFill>
                    <a:srgbClr val="000099"/>
                  </a:solidFill>
                  <a:cs typeface="Arial" pitchFamily="34" charset="0"/>
                </a:rPr>
                <a:t> Steel, etc. </a:t>
              </a:r>
              <a:endParaRPr lang="en-GB" sz="2000" kern="0" dirty="0">
                <a:solidFill>
                  <a:srgbClr val="000099"/>
                </a:solidFill>
                <a:cs typeface="Arial" pitchFamily="34" charset="0"/>
              </a:endParaRPr>
            </a:p>
          </p:txBody>
        </p:sp>
      </p:grpSp>
      <p:sp>
        <p:nvSpPr>
          <p:cNvPr id="21" name="Rectangle 20"/>
          <p:cNvSpPr/>
          <p:nvPr/>
        </p:nvSpPr>
        <p:spPr bwMode="auto">
          <a:xfrm>
            <a:off x="6487418" y="1163076"/>
            <a:ext cx="1614041" cy="1022197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54000" tIns="54000" rIns="54000" bIns="54000" numCol="1" rtlCol="0" anchor="ctr" anchorCtr="0" compatLnSpc="1">
            <a:prstTxWarp prst="textNoShape">
              <a:avLst/>
            </a:prstTxWarp>
          </a:bodyPr>
          <a:lstStyle/>
          <a:p>
            <a:pPr algn="ctr" defTabSz="995363" fontAlgn="base">
              <a:spcBef>
                <a:spcPct val="0"/>
              </a:spcBef>
              <a:spcAft>
                <a:spcPct val="0"/>
              </a:spcAft>
            </a:pPr>
            <a:endParaRPr lang="en-GB" sz="2000" b="1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  <a:p>
            <a:pPr algn="ctr" defTabSz="995363" fontAlgn="base">
              <a:spcBef>
                <a:spcPct val="0"/>
              </a:spcBef>
              <a:spcAft>
                <a:spcPct val="0"/>
              </a:spcAft>
            </a:pPr>
            <a:r>
              <a:rPr lang="en-GB" sz="2000" b="1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RAIGARH MAP</a:t>
            </a:r>
          </a:p>
          <a:p>
            <a:pPr algn="ctr" defTabSz="995363" fontAlgn="base">
              <a:spcBef>
                <a:spcPct val="0"/>
              </a:spcBef>
              <a:spcAft>
                <a:spcPct val="0"/>
              </a:spcAft>
            </a:pPr>
            <a:endParaRPr lang="en-GB" sz="2000" b="1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2932" y="2106983"/>
            <a:ext cx="2965428" cy="4446219"/>
          </a:xfrm>
          <a:prstGeom prst="rect">
            <a:avLst/>
          </a:prstGeom>
        </p:spPr>
      </p:pic>
      <p:sp>
        <p:nvSpPr>
          <p:cNvPr id="20" name="Oval 19">
            <a:hlinkClick r:id="" action="ppaction://noaction"/>
          </p:cNvPr>
          <p:cNvSpPr/>
          <p:nvPr/>
        </p:nvSpPr>
        <p:spPr>
          <a:xfrm>
            <a:off x="8157676" y="3549662"/>
            <a:ext cx="97971" cy="119743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8670801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514</Words>
  <Application>Microsoft Office PowerPoint</Application>
  <PresentationFormat>Widescreen</PresentationFormat>
  <Paragraphs>147</Paragraphs>
  <Slides>10</Slides>
  <Notes>0</Notes>
  <HiddenSlides>6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Adobe Devanagari</vt:lpstr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AO AVIATION</dc:creator>
  <cp:lastModifiedBy>Administrator</cp:lastModifiedBy>
  <cp:revision>28</cp:revision>
  <dcterms:created xsi:type="dcterms:W3CDTF">2006-08-16T00:00:00Z</dcterms:created>
  <dcterms:modified xsi:type="dcterms:W3CDTF">2017-07-07T03:15:09Z</dcterms:modified>
</cp:coreProperties>
</file>