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5" r:id="rId3"/>
  </p:sldMasterIdLst>
  <p:notesMasterIdLst>
    <p:notesMasterId r:id="rId10"/>
  </p:notesMasterIdLst>
  <p:sldIdLst>
    <p:sldId id="259" r:id="rId4"/>
    <p:sldId id="256" r:id="rId5"/>
    <p:sldId id="263" r:id="rId6"/>
    <p:sldId id="265" r:id="rId7"/>
    <p:sldId id="262" r:id="rId8"/>
    <p:sldId id="257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868"/>
    <p:restoredTop sz="94607"/>
  </p:normalViewPr>
  <p:slideViewPr>
    <p:cSldViewPr>
      <p:cViewPr varScale="1">
        <p:scale>
          <a:sx n="59" d="100"/>
          <a:sy n="59" d="100"/>
        </p:scale>
        <p:origin x="523" y="67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8EF3C6-46E0-496C-9AA5-4D3FD7DBE80D}" type="datetimeFigureOut">
              <a:rPr lang="en-IN" smtClean="0"/>
              <a:t>07-07-2017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AEE84C-ACCA-4021-ABD2-B7BBABA4DDB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318665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D2CB81-3F15-4147-A193-411F2D4CC8D7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74875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D2CB81-3F15-4147-A193-411F2D4CC8D7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74875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07-Jul-17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07-Jul-17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07-Jul-17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J07-15-88-00708_AP_Industries_PPT-1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387" y="-257"/>
            <a:ext cx="12192000" cy="6858257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6829919" y="4860282"/>
            <a:ext cx="3705564" cy="738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en-IN" sz="2000" b="1">
                <a:solidFill>
                  <a:srgbClr val="F5861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/>
            <a:r>
              <a:rPr lang="en-US" dirty="0" smtClean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635552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2123" y="2121"/>
          <a:ext cx="2116" cy="21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5"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23" y="2121"/>
                        <a:ext cx="2116" cy="211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7191" y="6396077"/>
            <a:ext cx="3860800" cy="365125"/>
          </a:xfrm>
        </p:spPr>
        <p:txBody>
          <a:bodyPr/>
          <a:lstStyle>
            <a:lvl1pPr algn="l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67683" y="6409317"/>
            <a:ext cx="2844800" cy="365125"/>
          </a:xfrm>
          <a:prstGeom prst="rect">
            <a:avLst/>
          </a:prstGeom>
        </p:spPr>
        <p:txBody>
          <a:bodyPr lIns="121798" tIns="60899" rIns="121798" bIns="60899"/>
          <a:lstStyle>
            <a:lvl1pPr algn="r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defTabSz="608990"/>
            <a:fld id="{286AF8BE-A6DA-1642-B96F-26534C7A31BA}" type="slidenum">
              <a:rPr lang="en-US" smtClean="0">
                <a:solidFill>
                  <a:prstClr val="black"/>
                </a:solidFill>
              </a:rPr>
              <a:pPr defTabSz="608990"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7" name="Picture 6" descr="J07-15-88-00708_AP_Industries_PPT-6 copy.png"/>
          <p:cNvPicPr preferRelativeResize="0">
            <a:picLocks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757"/>
          <a:stretch/>
        </p:blipFill>
        <p:spPr>
          <a:xfrm>
            <a:off x="-6387" y="-5555"/>
            <a:ext cx="12192000" cy="83967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2521" y="74165"/>
            <a:ext cx="10972800" cy="667277"/>
          </a:xfrm>
        </p:spPr>
        <p:txBody>
          <a:bodyPr>
            <a:noAutofit/>
          </a:bodyPr>
          <a:lstStyle>
            <a:lvl1pPr algn="l">
              <a:defRPr sz="1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6881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5E26E-985E-477B-9370-B2D6F791303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07-Jul-17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94729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29FAE-3857-461D-A243-524DE443E0F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07-Jul-17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01088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70E79-706B-4C9C-B4CB-23885E21B2F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07-Jul-17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98042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BBAC8-12C7-4715-9A20-E79956D124A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07-Jul-17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65617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1A7A6-1FBD-45B9-A886-8E18516BD86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07-Jul-17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35554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06AED-4F37-4865-856F-83F4E0A32A5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07-Jul-17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36820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07-Jul-17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C8140-C7E7-4AF5-8FFA-D2466031534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07-Jul-17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93067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306EA-20D4-4C15-AB7D-15DADB0A3A8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07-Jul-17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14494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C7C53-384B-48E5-847E-321B2E62894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07-Jul-17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69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915B4-7D7C-4B0B-9B71-23EB69D8D32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07-Jul-17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348555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CCAFB-058D-4468-BE26-82F8383BF90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07-Jul-17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0644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07-Jul-17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07-Jul-17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07-Jul-17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07-Jul-17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07-Jul-17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07-Jul-17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07-Jul-17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oleObject" Target="../embeddings/oleObject1.bin"/><Relationship Id="rId5" Type="http://schemas.openxmlformats.org/officeDocument/2006/relationships/tags" Target="../tags/tag1.xml"/><Relationship Id="rId4" Type="http://schemas.openxmlformats.org/officeDocument/2006/relationships/vmlDrawing" Target="../drawings/vmlDrawing1.v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07-Jul-17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5"/>
            </p:custDataLst>
            <p:extLst/>
          </p:nvPr>
        </p:nvGraphicFramePr>
        <p:xfrm>
          <a:off x="2123" y="2121"/>
          <a:ext cx="2116" cy="21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1" name="think-cell Slide" r:id="rId6" imgW="470" imgH="469" progId="TCLayout.ActiveDocument.1">
                  <p:embed/>
                </p:oleObj>
              </mc:Choice>
              <mc:Fallback>
                <p:oleObj name="think-cell Slide" r:id="rId6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123" y="2121"/>
                        <a:ext cx="2116" cy="211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38"/>
            <a:ext cx="10972800" cy="1143000"/>
          </a:xfrm>
          <a:prstGeom prst="rect">
            <a:avLst/>
          </a:prstGeom>
        </p:spPr>
        <p:txBody>
          <a:bodyPr vert="horz" lIns="121798" tIns="60899" rIns="121798" bIns="60899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1"/>
            <a:ext cx="10972800" cy="4525964"/>
          </a:xfrm>
          <a:prstGeom prst="rect">
            <a:avLst/>
          </a:prstGeom>
        </p:spPr>
        <p:txBody>
          <a:bodyPr vert="horz" lIns="121798" tIns="60899" rIns="121798" bIns="60899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8"/>
            <a:ext cx="2844800" cy="365125"/>
          </a:xfrm>
          <a:prstGeom prst="rect">
            <a:avLst/>
          </a:prstGeom>
        </p:spPr>
        <p:txBody>
          <a:bodyPr vert="horz" lIns="121798" tIns="60899" rIns="121798" bIns="60899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8990"/>
            <a:fld id="{A72DAB34-83A8-409B-A8C8-FDF55E82F01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8990"/>
              <a:t>07-Jul-17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1" y="6356358"/>
            <a:ext cx="3860800" cy="365125"/>
          </a:xfrm>
          <a:prstGeom prst="rect">
            <a:avLst/>
          </a:prstGeom>
        </p:spPr>
        <p:txBody>
          <a:bodyPr vert="horz" lIns="121798" tIns="60899" rIns="121798" bIns="60899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899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8264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hf hdr="0" ftr="0" dt="0"/>
  <p:txStyles>
    <p:titleStyle>
      <a:lvl1pPr algn="ctr" defTabSz="457172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79" indent="-342879" algn="l" defTabSz="457172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06" indent="-285734" algn="l" defTabSz="457172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31" indent="-228587" algn="l" defTabSz="457172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04" indent="-228587" algn="l" defTabSz="457172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75" indent="-228587" algn="l" defTabSz="457172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48" indent="-228587" algn="l" defTabSz="457172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21" indent="-228587" algn="l" defTabSz="457172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93" indent="-228587" algn="l" defTabSz="457172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66" indent="-228587" algn="l" defTabSz="457172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2" algn="l" defTabSz="4571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45" algn="l" defTabSz="4571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18" algn="l" defTabSz="4571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89" algn="l" defTabSz="4571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63" algn="l" defTabSz="4571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34" algn="l" defTabSz="4571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07" algn="l" defTabSz="4571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80" algn="l" defTabSz="4571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07-Jul-17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J07-15-88-00708_AP_Industries_PPT-3 copy.pn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6818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2306977" y="2743200"/>
            <a:ext cx="7654247" cy="803804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WINGS: 7</a:t>
            </a:r>
            <a:r>
              <a:rPr lang="en-US" sz="3200" b="1" baseline="30000" dirty="0">
                <a:solidFill>
                  <a:schemeClr val="bg1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th</a:t>
            </a:r>
            <a:r>
              <a:rPr lang="en-US" sz="3200" b="1" dirty="0">
                <a:solidFill>
                  <a:schemeClr val="bg1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 July,2017</a:t>
            </a:r>
            <a:endParaRPr lang="en-US" sz="3200" b="1" dirty="0">
              <a:solidFill>
                <a:schemeClr val="bg1"/>
              </a:solidFill>
              <a:latin typeface="Georgia" panose="02040502050405020303" pitchFamily="18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743200" y="1752600"/>
            <a:ext cx="6781800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38">
              <a:lnSpc>
                <a:spcPct val="90000"/>
              </a:lnSpc>
              <a:spcBef>
                <a:spcPts val="1000"/>
              </a:spcBef>
            </a:pPr>
            <a:r>
              <a:rPr lang="en-IN" sz="2400" b="1" dirty="0">
                <a:solidFill>
                  <a:schemeClr val="bg1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UDAAN : ADDITIONAL INCENTIVES IN ANDHRA PRADESH</a:t>
            </a:r>
          </a:p>
        </p:txBody>
      </p:sp>
    </p:spTree>
    <p:extLst>
      <p:ext uri="{BB962C8B-B14F-4D97-AF65-F5344CB8AC3E}">
        <p14:creationId xmlns:p14="http://schemas.microsoft.com/office/powerpoint/2010/main" val="4128613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AF8BE-A6DA-1642-B96F-26534C7A31BA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590800" y="76848"/>
            <a:ext cx="7162800" cy="667277"/>
          </a:xfrm>
        </p:spPr>
        <p:txBody>
          <a:bodyPr/>
          <a:lstStyle/>
          <a:p>
            <a:pPr algn="ctr"/>
            <a:r>
              <a:rPr lang="en-US" sz="2700" dirty="0">
                <a:latin typeface="Georgia" panose="02040502050405020303" pitchFamily="18" charset="0"/>
              </a:rPr>
              <a:t>RCS</a:t>
            </a:r>
            <a:r>
              <a:rPr lang="en-US" sz="2700" dirty="0">
                <a:latin typeface="Georgia" panose="02040502050405020303" pitchFamily="18" charset="0"/>
              </a:rPr>
              <a:t> </a:t>
            </a:r>
            <a:r>
              <a:rPr lang="en-US" sz="2700" dirty="0">
                <a:latin typeface="Georgia" panose="02040502050405020303" pitchFamily="18" charset="0"/>
              </a:rPr>
              <a:t>flights </a:t>
            </a:r>
            <a:r>
              <a:rPr lang="en-US" sz="2700" dirty="0">
                <a:latin typeface="Georgia" panose="02040502050405020303" pitchFamily="18" charset="0"/>
              </a:rPr>
              <a:t>in AP</a:t>
            </a:r>
          </a:p>
        </p:txBody>
      </p:sp>
      <p:pic>
        <p:nvPicPr>
          <p:cNvPr id="4" name="Picture 3" descr="Andhra_Pradesh_Emble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837872" y="2"/>
            <a:ext cx="830131" cy="830131"/>
          </a:xfrm>
          <a:prstGeom prst="rect">
            <a:avLst/>
          </a:prstGeom>
        </p:spPr>
      </p:pic>
      <p:pic>
        <p:nvPicPr>
          <p:cNvPr id="5" name="Picture 4" descr="AP Map (new)-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19211" y="0"/>
            <a:ext cx="974820" cy="83013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908656" y="882294"/>
            <a:ext cx="8530744" cy="5447498"/>
          </a:xfrm>
          <a:prstGeom prst="rect">
            <a:avLst/>
          </a:prstGeom>
          <a:noFill/>
        </p:spPr>
        <p:txBody>
          <a:bodyPr wrap="square" lIns="121774" tIns="60887" rIns="121774" bIns="60887" rtlCol="0">
            <a:spAutoFit/>
          </a:bodyPr>
          <a:lstStyle/>
          <a:p>
            <a:pPr defTabSz="608868"/>
            <a:endParaRPr lang="en-US" sz="1600" dirty="0">
              <a:solidFill>
                <a:prstClr val="black"/>
              </a:solidFill>
              <a:latin typeface="Georgia" pitchFamily="18" charset="0"/>
              <a:cs typeface="Times New Roman" pitchFamily="18" charset="0"/>
            </a:endParaRPr>
          </a:p>
          <a:p>
            <a:pPr defTabSz="608868"/>
            <a:r>
              <a:rPr lang="en-US" sz="2000" b="1" u="sng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RCS </a:t>
            </a:r>
            <a:r>
              <a:rPr lang="en-US" sz="2000" b="1" u="sng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Flights status </a:t>
            </a:r>
            <a:r>
              <a:rPr lang="en-US" sz="2000" b="1" u="sng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in A.P</a:t>
            </a:r>
          </a:p>
          <a:p>
            <a:pPr defTabSz="608868"/>
            <a:endParaRPr lang="en-US" sz="1600" b="1" u="sng" dirty="0">
              <a:solidFill>
                <a:prstClr val="black"/>
              </a:solidFill>
              <a:latin typeface="Georgia" pitchFamily="18" charset="0"/>
              <a:cs typeface="Times New Roman" pitchFamily="18" charset="0"/>
            </a:endParaRPr>
          </a:p>
          <a:p>
            <a:pPr marL="456651" indent="-456651" defTabSz="608868">
              <a:buFontTx/>
              <a:buAutoNum type="arabicPeriod"/>
            </a:pPr>
            <a:r>
              <a:rPr lang="en-US" sz="2000" b="1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RCS Airport in AP: </a:t>
            </a:r>
            <a:r>
              <a:rPr lang="en-US" sz="2000" dirty="0" err="1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Kadapa</a:t>
            </a:r>
            <a:endParaRPr lang="en-US" sz="2000" dirty="0">
              <a:solidFill>
                <a:prstClr val="black"/>
              </a:solidFill>
              <a:latin typeface="Georgia" pitchFamily="18" charset="0"/>
              <a:cs typeface="Times New Roman" pitchFamily="18" charset="0"/>
            </a:endParaRPr>
          </a:p>
          <a:p>
            <a:pPr marL="456651" indent="-456651" defTabSz="608868">
              <a:buFontTx/>
              <a:buAutoNum type="arabicPeriod"/>
            </a:pPr>
            <a:endParaRPr lang="en-US" sz="1600" dirty="0">
              <a:solidFill>
                <a:prstClr val="black"/>
              </a:solidFill>
              <a:latin typeface="Georgia" pitchFamily="18" charset="0"/>
              <a:cs typeface="Times New Roman" pitchFamily="18" charset="0"/>
            </a:endParaRPr>
          </a:p>
          <a:p>
            <a:pPr marL="456651" indent="-456651" defTabSz="608868">
              <a:buFontTx/>
              <a:buAutoNum type="arabicPeriod"/>
            </a:pPr>
            <a:r>
              <a:rPr lang="en-US" sz="2000" b="1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Airlines </a:t>
            </a:r>
            <a:r>
              <a:rPr lang="en-US" sz="2000" b="1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for RCS flights in AP: </a:t>
            </a:r>
            <a:r>
              <a:rPr lang="en-US" sz="2000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Trujet and Air Odisha</a:t>
            </a:r>
          </a:p>
          <a:p>
            <a:pPr marL="456651" indent="-456651" defTabSz="608868">
              <a:buFontTx/>
              <a:buAutoNum type="arabicPeriod"/>
            </a:pPr>
            <a:endParaRPr lang="en-US" sz="1600" dirty="0">
              <a:solidFill>
                <a:prstClr val="black"/>
              </a:solidFill>
              <a:latin typeface="Georgia" pitchFamily="18" charset="0"/>
              <a:cs typeface="Times New Roman" pitchFamily="18" charset="0"/>
            </a:endParaRPr>
          </a:p>
          <a:p>
            <a:pPr marL="456651" indent="-456651" defTabSz="608868">
              <a:buFontTx/>
              <a:buAutoNum type="arabicPeriod"/>
            </a:pPr>
            <a:r>
              <a:rPr lang="en-US" sz="2000" b="1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Destinations to be served from Kadapa: </a:t>
            </a:r>
            <a:endParaRPr lang="en-US" sz="2000" b="1" dirty="0">
              <a:solidFill>
                <a:prstClr val="black"/>
              </a:solidFill>
              <a:latin typeface="Georgia" pitchFamily="18" charset="0"/>
              <a:cs typeface="Times New Roman" pitchFamily="18" charset="0"/>
            </a:endParaRPr>
          </a:p>
          <a:p>
            <a:pPr defTabSz="608868"/>
            <a:r>
              <a:rPr lang="en-US" b="1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	</a:t>
            </a:r>
            <a:endParaRPr lang="en-US" b="1" dirty="0">
              <a:solidFill>
                <a:prstClr val="black"/>
              </a:solidFill>
              <a:latin typeface="Georgia" pitchFamily="18" charset="0"/>
              <a:cs typeface="Times New Roman" pitchFamily="18" charset="0"/>
            </a:endParaRPr>
          </a:p>
          <a:p>
            <a:pPr defTabSz="608868"/>
            <a:r>
              <a:rPr lang="en-US" b="1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	</a:t>
            </a:r>
            <a:r>
              <a:rPr lang="en-US" b="1" dirty="0" err="1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TruJet</a:t>
            </a:r>
            <a:r>
              <a:rPr lang="en-US" b="1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 : </a:t>
            </a:r>
            <a:r>
              <a:rPr lang="en-US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i) </a:t>
            </a:r>
            <a:r>
              <a:rPr lang="en-US" b="1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From Jun 17</a:t>
            </a:r>
            <a:r>
              <a:rPr lang="en-US" u="sng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:</a:t>
            </a:r>
            <a:r>
              <a:rPr lang="en-US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 </a:t>
            </a:r>
            <a:r>
              <a:rPr lang="en-US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Hyderabad-</a:t>
            </a:r>
            <a:r>
              <a:rPr lang="en-US" dirty="0" err="1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Kadapa</a:t>
            </a:r>
            <a:r>
              <a:rPr lang="en-US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-Hyderabad (operational)</a:t>
            </a:r>
          </a:p>
          <a:p>
            <a:pPr defTabSz="608868"/>
            <a:r>
              <a:rPr lang="en-US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	</a:t>
            </a:r>
            <a:r>
              <a:rPr lang="en-US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				      </a:t>
            </a:r>
            <a:r>
              <a:rPr lang="en-US" dirty="0" err="1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Kadapa</a:t>
            </a:r>
            <a:r>
              <a:rPr lang="en-US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-Bangalore-</a:t>
            </a:r>
            <a:r>
              <a:rPr lang="en-US" dirty="0" err="1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Kadapa</a:t>
            </a:r>
            <a:r>
              <a:rPr lang="en-US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 (non-operational)</a:t>
            </a:r>
            <a:endParaRPr lang="en-US" dirty="0">
              <a:solidFill>
                <a:prstClr val="black"/>
              </a:solidFill>
              <a:latin typeface="Georgia" pitchFamily="18" charset="0"/>
              <a:cs typeface="Times New Roman" pitchFamily="18" charset="0"/>
            </a:endParaRPr>
          </a:p>
          <a:p>
            <a:pPr marL="608868" lvl="1" defTabSz="608868"/>
            <a:r>
              <a:rPr lang="en-US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	    ii) </a:t>
            </a:r>
            <a:r>
              <a:rPr lang="en-US" b="1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From Sept 17</a:t>
            </a:r>
            <a:r>
              <a:rPr lang="en-US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: </a:t>
            </a:r>
            <a:r>
              <a:rPr lang="en-US" dirty="0" err="1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Vijaywada</a:t>
            </a:r>
            <a:r>
              <a:rPr lang="en-US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-</a:t>
            </a:r>
            <a:r>
              <a:rPr lang="en-US" dirty="0" err="1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Kadapa</a:t>
            </a:r>
            <a:r>
              <a:rPr lang="en-US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-Chennai-</a:t>
            </a:r>
            <a:r>
              <a:rPr lang="en-US" dirty="0" err="1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Kadapa</a:t>
            </a:r>
            <a:r>
              <a:rPr lang="en-US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-</a:t>
            </a:r>
            <a:r>
              <a:rPr lang="en-US" dirty="0" err="1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Vijaywada</a:t>
            </a:r>
            <a:endParaRPr lang="en-US" dirty="0">
              <a:solidFill>
                <a:prstClr val="black"/>
              </a:solidFill>
              <a:latin typeface="Georgia" pitchFamily="18" charset="0"/>
              <a:cs typeface="Times New Roman" pitchFamily="18" charset="0"/>
            </a:endParaRPr>
          </a:p>
          <a:p>
            <a:pPr marL="608868" lvl="1" defTabSz="608868"/>
            <a:endParaRPr lang="en-US" b="1" dirty="0">
              <a:solidFill>
                <a:prstClr val="black"/>
              </a:solidFill>
              <a:latin typeface="Georgia" pitchFamily="18" charset="0"/>
              <a:cs typeface="Times New Roman" pitchFamily="18" charset="0"/>
            </a:endParaRPr>
          </a:p>
          <a:p>
            <a:pPr marL="608868" lvl="1" defTabSz="608868"/>
            <a:r>
              <a:rPr lang="en-US" b="1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Air </a:t>
            </a:r>
            <a:r>
              <a:rPr lang="en-US" b="1" dirty="0" err="1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Odisha</a:t>
            </a:r>
            <a:r>
              <a:rPr lang="en-US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: </a:t>
            </a:r>
            <a:r>
              <a:rPr lang="en-US" b="1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From Sept 17</a:t>
            </a:r>
            <a:r>
              <a:rPr lang="en-US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: Chennai-</a:t>
            </a:r>
            <a:r>
              <a:rPr lang="en-US" dirty="0" err="1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Kadapa</a:t>
            </a:r>
            <a:r>
              <a:rPr lang="en-US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-Bangalore-</a:t>
            </a:r>
            <a:r>
              <a:rPr lang="en-US" dirty="0" err="1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Kadapa</a:t>
            </a:r>
            <a:r>
              <a:rPr lang="en-US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-Chennai</a:t>
            </a:r>
            <a:endParaRPr lang="en-US" dirty="0">
              <a:solidFill>
                <a:prstClr val="black"/>
              </a:solidFill>
              <a:latin typeface="Georgia" pitchFamily="18" charset="0"/>
              <a:cs typeface="Times New Roman" pitchFamily="18" charset="0"/>
            </a:endParaRPr>
          </a:p>
          <a:p>
            <a:pPr defTabSz="608868"/>
            <a:r>
              <a:rPr lang="en-US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        </a:t>
            </a:r>
          </a:p>
          <a:p>
            <a:pPr marL="342900" indent="-342900" defTabSz="608868">
              <a:buAutoNum type="arabicPeriod" startAt="4"/>
            </a:pPr>
            <a:r>
              <a:rPr lang="en-US" sz="2000" b="1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From </a:t>
            </a:r>
            <a:r>
              <a:rPr lang="en-US" sz="2000" b="1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Vizag: </a:t>
            </a:r>
            <a:endParaRPr lang="en-US" sz="2000" b="1" dirty="0">
              <a:solidFill>
                <a:prstClr val="black"/>
              </a:solidFill>
              <a:latin typeface="Georgia" pitchFamily="18" charset="0"/>
              <a:cs typeface="Times New Roman" pitchFamily="18" charset="0"/>
            </a:endParaRPr>
          </a:p>
          <a:p>
            <a:pPr defTabSz="608868"/>
            <a:r>
              <a:rPr lang="en-US" b="1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	</a:t>
            </a:r>
            <a:endParaRPr lang="en-US" b="1" dirty="0">
              <a:solidFill>
                <a:prstClr val="black"/>
              </a:solidFill>
              <a:latin typeface="Georgia" pitchFamily="18" charset="0"/>
              <a:cs typeface="Times New Roman" pitchFamily="18" charset="0"/>
            </a:endParaRPr>
          </a:p>
          <a:p>
            <a:pPr defTabSz="608868"/>
            <a:r>
              <a:rPr lang="en-US" b="1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	</a:t>
            </a:r>
            <a:r>
              <a:rPr lang="en-US" b="1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Air </a:t>
            </a:r>
            <a:r>
              <a:rPr lang="en-US" b="1" dirty="0" err="1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Odisha</a:t>
            </a:r>
            <a:r>
              <a:rPr lang="en-US" b="1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: From Sept 17:</a:t>
            </a:r>
            <a:r>
              <a:rPr lang="en-US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Jagdalpur</a:t>
            </a:r>
            <a:r>
              <a:rPr lang="en-US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 (</a:t>
            </a:r>
            <a:r>
              <a:rPr lang="en-US" dirty="0" err="1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Chattisgarh</a:t>
            </a:r>
            <a:r>
              <a:rPr lang="en-US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)-</a:t>
            </a:r>
            <a:r>
              <a:rPr lang="en-US" dirty="0" err="1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Vizag-Jagdalpur</a:t>
            </a:r>
            <a:endParaRPr lang="en-US" dirty="0">
              <a:solidFill>
                <a:prstClr val="black"/>
              </a:solidFill>
              <a:latin typeface="Georgia" pitchFamily="18" charset="0"/>
              <a:cs typeface="Times New Roman" pitchFamily="18" charset="0"/>
            </a:endParaRPr>
          </a:p>
          <a:p>
            <a:pPr marL="456651" indent="-456651" defTabSz="608868">
              <a:buFontTx/>
              <a:buAutoNum type="arabicPeriod"/>
            </a:pPr>
            <a:endParaRPr lang="en-US" sz="2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8379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AF8BE-A6DA-1642-B96F-26534C7A31BA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590800" y="76848"/>
            <a:ext cx="7162800" cy="667277"/>
          </a:xfrm>
        </p:spPr>
        <p:txBody>
          <a:bodyPr/>
          <a:lstStyle/>
          <a:p>
            <a:pPr algn="ctr"/>
            <a:r>
              <a:rPr lang="en-US" sz="2400" dirty="0">
                <a:latin typeface="Georgia" panose="02040502050405020303" pitchFamily="18" charset="0"/>
              </a:rPr>
              <a:t>Incentives Available </a:t>
            </a:r>
            <a:endParaRPr lang="en-US" sz="2400" dirty="0">
              <a:latin typeface="Georgia" panose="02040502050405020303" pitchFamily="18" charset="0"/>
            </a:endParaRPr>
          </a:p>
        </p:txBody>
      </p:sp>
      <p:pic>
        <p:nvPicPr>
          <p:cNvPr id="4" name="Picture 3" descr="Andhra_Pradesh_Emble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837872" y="2"/>
            <a:ext cx="830131" cy="830131"/>
          </a:xfrm>
          <a:prstGeom prst="rect">
            <a:avLst/>
          </a:prstGeom>
        </p:spPr>
      </p:pic>
      <p:pic>
        <p:nvPicPr>
          <p:cNvPr id="5" name="Picture 4" descr="AP Map (new)-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19211" y="0"/>
            <a:ext cx="974820" cy="83013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895272" y="990600"/>
            <a:ext cx="8610600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b="1" dirty="0">
                <a:latin typeface="Georgia" panose="02040502050405020303" pitchFamily="18" charset="0"/>
              </a:rPr>
              <a:t>Airlines</a:t>
            </a:r>
          </a:p>
          <a:p>
            <a:pPr marR="76835" algn="just">
              <a:buSzPts val="1400"/>
              <a:tabLst>
                <a:tab pos="521335" algn="l"/>
              </a:tabLst>
            </a:pPr>
            <a:endParaRPr lang="en-US" sz="2000" spc="-10" dirty="0">
              <a:latin typeface="Georgia" pitchFamily="18" charset="0"/>
              <a:ea typeface="Symbol"/>
              <a:cs typeface="Times New Roman"/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en-US" sz="2400" dirty="0">
                <a:latin typeface="Georgia" pitchFamily="18" charset="0"/>
                <a:cs typeface="Times New Roman" pitchFamily="18" charset="0"/>
              </a:rPr>
              <a:t>Underwriting </a:t>
            </a:r>
            <a:r>
              <a:rPr lang="en-US" sz="2400" dirty="0">
                <a:latin typeface="Georgia" pitchFamily="18" charset="0"/>
                <a:cs typeface="Times New Roman" pitchFamily="18" charset="0"/>
              </a:rPr>
              <a:t>specific number of airline seats or certain percentage of the capacity of the aircraft, as assessed by the </a:t>
            </a:r>
            <a:r>
              <a:rPr lang="en-US" sz="2400" dirty="0">
                <a:latin typeface="Georgia" pitchFamily="18" charset="0"/>
                <a:cs typeface="Times New Roman" pitchFamily="18" charset="0"/>
              </a:rPr>
              <a:t>government</a:t>
            </a:r>
          </a:p>
          <a:p>
            <a:pPr marL="285750" indent="-285750" algn="just">
              <a:buFont typeface="Arial" pitchFamily="34" charset="0"/>
              <a:buChar char="•"/>
            </a:pPr>
            <a:endParaRPr lang="en-US" sz="2400" dirty="0">
              <a:latin typeface="Georgia" pitchFamily="18" charset="0"/>
              <a:cs typeface="Times New Roman" pitchFamily="18" charset="0"/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en-US" sz="2400" dirty="0">
                <a:latin typeface="Georgia" pitchFamily="18" charset="0"/>
                <a:cs typeface="Times New Roman" pitchFamily="18" charset="0"/>
              </a:rPr>
              <a:t>Providing </a:t>
            </a:r>
            <a:r>
              <a:rPr lang="en-US" sz="2400" dirty="0">
                <a:latin typeface="Georgia" pitchFamily="18" charset="0"/>
                <a:cs typeface="Times New Roman" pitchFamily="18" charset="0"/>
              </a:rPr>
              <a:t>an airline seat subsidy for airlines operating to specified airports in the State on specified routes based on traffic levels through competitive </a:t>
            </a:r>
            <a:r>
              <a:rPr lang="en-US" sz="2400" dirty="0">
                <a:latin typeface="Georgia" pitchFamily="18" charset="0"/>
                <a:cs typeface="Times New Roman" pitchFamily="18" charset="0"/>
              </a:rPr>
              <a:t>bidding</a:t>
            </a:r>
          </a:p>
          <a:p>
            <a:endParaRPr lang="en-IN" sz="2400" dirty="0">
              <a:latin typeface="Georgia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>
                <a:latin typeface="Georgia" pitchFamily="18" charset="0"/>
                <a:cs typeface="Times New Roman" pitchFamily="18" charset="0"/>
              </a:rPr>
              <a:t>Reduced </a:t>
            </a:r>
            <a:r>
              <a:rPr lang="en-US" sz="2400" dirty="0">
                <a:latin typeface="Georgia" pitchFamily="18" charset="0"/>
                <a:cs typeface="Times New Roman" pitchFamily="18" charset="0"/>
              </a:rPr>
              <a:t>VAT on Aviation Turbine Fuel (ATF</a:t>
            </a:r>
            <a:r>
              <a:rPr lang="en-US" sz="2400" dirty="0">
                <a:latin typeface="Georgia" pitchFamily="18" charset="0"/>
                <a:cs typeface="Times New Roman" pitchFamily="18" charset="0"/>
              </a:rPr>
              <a:t>). </a:t>
            </a:r>
            <a:endParaRPr lang="en-US" sz="2400" dirty="0">
              <a:latin typeface="Georgia" pitchFamily="18" charset="0"/>
              <a:cs typeface="Times New Roman" pitchFamily="18" charset="0"/>
            </a:endParaRP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2400" dirty="0">
                <a:latin typeface="Georgia" pitchFamily="18" charset="0"/>
                <a:cs typeface="Times New Roman" pitchFamily="18" charset="0"/>
              </a:rPr>
              <a:t>VAT </a:t>
            </a:r>
            <a:r>
              <a:rPr lang="en-US" sz="2400" dirty="0">
                <a:latin typeface="Georgia" pitchFamily="18" charset="0"/>
                <a:cs typeface="Times New Roman" pitchFamily="18" charset="0"/>
              </a:rPr>
              <a:t>on ATF in the State is </a:t>
            </a:r>
            <a:r>
              <a:rPr lang="en-US" sz="2400" dirty="0">
                <a:latin typeface="Georgia" pitchFamily="18" charset="0"/>
                <a:cs typeface="Times New Roman" pitchFamily="18" charset="0"/>
              </a:rPr>
              <a:t>1</a:t>
            </a:r>
            <a:r>
              <a:rPr lang="en-US" dirty="0">
                <a:latin typeface="Georgia" pitchFamily="18" charset="0"/>
                <a:cs typeface="Times New Roman" pitchFamily="18" charset="0"/>
              </a:rPr>
              <a:t>%</a:t>
            </a:r>
            <a:endParaRPr lang="en-IN" dirty="0">
              <a:latin typeface="Georgia" pitchFamily="18" charset="0"/>
              <a:cs typeface="Times New Roman" pitchFamily="18" charset="0"/>
            </a:endParaRPr>
          </a:p>
          <a:p>
            <a:pPr marL="342900" marR="76835" indent="-342900" algn="just">
              <a:buSzPts val="1400"/>
              <a:buFont typeface="Symbol"/>
              <a:buChar char=""/>
              <a:tabLst>
                <a:tab pos="521335" algn="l"/>
              </a:tabLst>
            </a:pPr>
            <a:endParaRPr lang="en-IN" sz="2800" spc="-10" dirty="0">
              <a:latin typeface="Georgia" pitchFamily="18" charset="0"/>
              <a:ea typeface="Symbol"/>
              <a:cs typeface="Times New Roman"/>
            </a:endParaRPr>
          </a:p>
          <a:p>
            <a:pPr marL="342900" marR="76835" indent="-342900" algn="just">
              <a:buSzPts val="1400"/>
              <a:buFont typeface="Symbol"/>
              <a:buChar char=""/>
              <a:tabLst>
                <a:tab pos="521335" algn="l"/>
              </a:tabLst>
            </a:pPr>
            <a:endParaRPr lang="en-IN" sz="1600" dirty="0">
              <a:latin typeface="Georgia" pitchFamily="18" charset="0"/>
              <a:ea typeface="Symbol"/>
              <a:cs typeface="Times New Roman"/>
            </a:endParaRPr>
          </a:p>
          <a:p>
            <a:pPr marL="342900" indent="-342900" algn="just">
              <a:buFont typeface="Arial" pitchFamily="34" charset="0"/>
              <a:buChar char="•"/>
            </a:pPr>
            <a:endParaRPr lang="en-US" sz="20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0371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AF8BE-A6DA-1642-B96F-26534C7A31BA}" type="slidenum">
              <a:rPr lang="en-US" smtClean="0">
                <a:solidFill>
                  <a:prstClr val="black"/>
                </a:solidFill>
              </a:rPr>
              <a:pPr/>
              <a:t>4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494031" y="76848"/>
            <a:ext cx="7343841" cy="667277"/>
          </a:xfrm>
        </p:spPr>
        <p:txBody>
          <a:bodyPr/>
          <a:lstStyle/>
          <a:p>
            <a:pPr algn="ctr"/>
            <a:r>
              <a:rPr lang="en-US" sz="2400" dirty="0"/>
              <a:t> </a:t>
            </a:r>
            <a:r>
              <a:rPr lang="en-US" sz="2400" dirty="0"/>
              <a:t>P</a:t>
            </a:r>
            <a:r>
              <a:rPr lang="en-US" sz="2400" dirty="0"/>
              <a:t>roposed </a:t>
            </a:r>
            <a:r>
              <a:rPr lang="en-US" sz="2400" dirty="0"/>
              <a:t>I</a:t>
            </a:r>
            <a:r>
              <a:rPr lang="en-US" sz="2400" dirty="0"/>
              <a:t>ncentives</a:t>
            </a:r>
            <a:endParaRPr lang="en-US" sz="2700" dirty="0">
              <a:latin typeface="Georgia" panose="02040502050405020303" pitchFamily="18" charset="0"/>
            </a:endParaRPr>
          </a:p>
        </p:txBody>
      </p:sp>
      <p:pic>
        <p:nvPicPr>
          <p:cNvPr id="4" name="Picture 3" descr="Andhra_Pradesh_Emble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837872" y="2"/>
            <a:ext cx="830131" cy="830131"/>
          </a:xfrm>
          <a:prstGeom prst="rect">
            <a:avLst/>
          </a:prstGeom>
        </p:spPr>
      </p:pic>
      <p:pic>
        <p:nvPicPr>
          <p:cNvPr id="5" name="Picture 4" descr="AP Map (new)-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19211" y="0"/>
            <a:ext cx="974820" cy="83013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524000" y="739456"/>
            <a:ext cx="9084362" cy="77200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27100" marR="73660" lvl="2" indent="-482600" algn="just">
              <a:lnSpc>
                <a:spcPct val="150000"/>
              </a:lnSpc>
              <a:spcBef>
                <a:spcPts val="775"/>
              </a:spcBef>
              <a:buSzPts val="1400"/>
              <a:tabLst>
                <a:tab pos="554038" algn="l"/>
              </a:tabLst>
            </a:pPr>
            <a:r>
              <a:rPr lang="en-US" sz="1500" b="1" spc="-5" dirty="0">
                <a:latin typeface="Georgia" charset="0"/>
                <a:ea typeface="Georgia" charset="0"/>
                <a:cs typeface="Georgia" charset="0"/>
              </a:rPr>
              <a:t>A. Domestic Flight Operations IN Andhra Pradesh</a:t>
            </a:r>
            <a:endParaRPr lang="en-US" sz="1500" b="1" spc="-5" dirty="0">
              <a:latin typeface="Georgia" charset="0"/>
              <a:ea typeface="Georgia" charset="0"/>
              <a:cs typeface="Georgia" charset="0"/>
            </a:endParaRPr>
          </a:p>
          <a:p>
            <a:pPr marL="927100" marR="73660" lvl="2" indent="-482600" algn="just">
              <a:lnSpc>
                <a:spcPct val="150000"/>
              </a:lnSpc>
              <a:spcBef>
                <a:spcPts val="775"/>
              </a:spcBef>
              <a:buSzPts val="1400"/>
              <a:buFont typeface="Times New Roman" charset="0"/>
              <a:buAutoNum type="romanLcPeriod"/>
              <a:tabLst>
                <a:tab pos="554038" algn="l"/>
              </a:tabLst>
            </a:pPr>
            <a:r>
              <a:rPr lang="en-US" sz="1500" spc="-5" dirty="0">
                <a:latin typeface="Georgia" charset="0"/>
                <a:ea typeface="Georgia" charset="0"/>
                <a:cs typeface="Georgia" charset="0"/>
              </a:rPr>
              <a:t>Landing</a:t>
            </a:r>
            <a:r>
              <a:rPr lang="en-US" sz="1500" spc="-5" dirty="0">
                <a:latin typeface="Georgia" charset="0"/>
                <a:ea typeface="Georgia" charset="0"/>
                <a:cs typeface="Georgia" charset="0"/>
              </a:rPr>
              <a:t>,</a:t>
            </a:r>
            <a:r>
              <a:rPr lang="en-US" sz="1500" spc="125" dirty="0">
                <a:latin typeface="Georgia" charset="0"/>
                <a:ea typeface="Georgia" charset="0"/>
                <a:cs typeface="Georgia" charset="0"/>
              </a:rPr>
              <a:t> </a:t>
            </a:r>
            <a:r>
              <a:rPr lang="en-US" sz="1500" spc="-5" dirty="0">
                <a:latin typeface="Georgia" charset="0"/>
                <a:ea typeface="Georgia" charset="0"/>
                <a:cs typeface="Georgia" charset="0"/>
              </a:rPr>
              <a:t>Parking</a:t>
            </a:r>
            <a:r>
              <a:rPr lang="en-US" sz="1500" spc="130" dirty="0">
                <a:latin typeface="Georgia" charset="0"/>
                <a:ea typeface="Georgia" charset="0"/>
                <a:cs typeface="Georgia" charset="0"/>
              </a:rPr>
              <a:t> </a:t>
            </a:r>
            <a:r>
              <a:rPr lang="en-US" sz="1500" spc="5" dirty="0">
                <a:latin typeface="Georgia" charset="0"/>
                <a:ea typeface="Georgia" charset="0"/>
                <a:cs typeface="Georgia" charset="0"/>
              </a:rPr>
              <a:t>&amp;</a:t>
            </a:r>
            <a:r>
              <a:rPr lang="en-US" sz="1500" spc="150" dirty="0">
                <a:latin typeface="Georgia" charset="0"/>
                <a:ea typeface="Georgia" charset="0"/>
                <a:cs typeface="Georgia" charset="0"/>
              </a:rPr>
              <a:t> </a:t>
            </a:r>
            <a:r>
              <a:rPr lang="en-US" sz="1500" spc="-5" dirty="0">
                <a:latin typeface="Georgia" charset="0"/>
                <a:ea typeface="Georgia" charset="0"/>
                <a:cs typeface="Georgia" charset="0"/>
              </a:rPr>
              <a:t>Over-Night</a:t>
            </a:r>
            <a:r>
              <a:rPr lang="en-US" sz="1500" spc="130" dirty="0">
                <a:latin typeface="Georgia" charset="0"/>
                <a:ea typeface="Georgia" charset="0"/>
                <a:cs typeface="Georgia" charset="0"/>
              </a:rPr>
              <a:t> </a:t>
            </a:r>
            <a:r>
              <a:rPr lang="en-US" sz="1500" spc="-5" dirty="0">
                <a:latin typeface="Georgia" charset="0"/>
                <a:ea typeface="Georgia" charset="0"/>
                <a:cs typeface="Georgia" charset="0"/>
              </a:rPr>
              <a:t>Parking charges would be reimbursed for </a:t>
            </a:r>
            <a:r>
              <a:rPr lang="en-US" sz="1500" spc="-10" dirty="0">
                <a:latin typeface="Georgia" charset="0"/>
                <a:ea typeface="Georgia" charset="0"/>
                <a:cs typeface="Georgia" charset="0"/>
              </a:rPr>
              <a:t>Scheduled</a:t>
            </a:r>
            <a:r>
              <a:rPr lang="en-US" sz="1500" spc="35" dirty="0">
                <a:latin typeface="Georgia" charset="0"/>
                <a:ea typeface="Georgia" charset="0"/>
                <a:cs typeface="Georgia" charset="0"/>
              </a:rPr>
              <a:t> </a:t>
            </a:r>
            <a:r>
              <a:rPr lang="en-US" sz="1500" spc="-5" dirty="0">
                <a:latin typeface="Georgia" charset="0"/>
                <a:ea typeface="Georgia" charset="0"/>
                <a:cs typeface="Georgia" charset="0"/>
              </a:rPr>
              <a:t>Airline,</a:t>
            </a:r>
            <a:r>
              <a:rPr lang="en-US" sz="1500" spc="25" dirty="0">
                <a:latin typeface="Georgia" charset="0"/>
                <a:ea typeface="Georgia" charset="0"/>
                <a:cs typeface="Georgia" charset="0"/>
              </a:rPr>
              <a:t> </a:t>
            </a:r>
            <a:r>
              <a:rPr lang="en-US" sz="1500" spc="-10" dirty="0">
                <a:latin typeface="Georgia" charset="0"/>
                <a:ea typeface="Georgia" charset="0"/>
                <a:cs typeface="Georgia" charset="0"/>
              </a:rPr>
              <a:t>Regional</a:t>
            </a:r>
            <a:r>
              <a:rPr lang="en-US" sz="1500" spc="35" dirty="0">
                <a:latin typeface="Georgia" charset="0"/>
                <a:ea typeface="Georgia" charset="0"/>
                <a:cs typeface="Georgia" charset="0"/>
              </a:rPr>
              <a:t> </a:t>
            </a:r>
            <a:r>
              <a:rPr lang="en-US" sz="1500" spc="-5" dirty="0">
                <a:latin typeface="Georgia" charset="0"/>
                <a:ea typeface="Georgia" charset="0"/>
                <a:cs typeface="Georgia" charset="0"/>
              </a:rPr>
              <a:t>Airline</a:t>
            </a:r>
            <a:r>
              <a:rPr lang="en-US" sz="1500" spc="315" dirty="0">
                <a:latin typeface="Georgia" charset="0"/>
                <a:ea typeface="Georgia" charset="0"/>
                <a:cs typeface="Georgia" charset="0"/>
              </a:rPr>
              <a:t> </a:t>
            </a:r>
            <a:r>
              <a:rPr lang="en-US" sz="1500" spc="-5" dirty="0">
                <a:latin typeface="Georgia" charset="0"/>
                <a:ea typeface="Georgia" charset="0"/>
                <a:cs typeface="Georgia" charset="0"/>
              </a:rPr>
              <a:t>and</a:t>
            </a:r>
            <a:r>
              <a:rPr lang="en-US" sz="1500" spc="215" dirty="0">
                <a:latin typeface="Georgia" charset="0"/>
                <a:ea typeface="Georgia" charset="0"/>
                <a:cs typeface="Georgia" charset="0"/>
              </a:rPr>
              <a:t> </a:t>
            </a:r>
            <a:r>
              <a:rPr lang="en-US" sz="1500" spc="-10" dirty="0">
                <a:latin typeface="Georgia" charset="0"/>
                <a:ea typeface="Georgia" charset="0"/>
                <a:cs typeface="Georgia" charset="0"/>
              </a:rPr>
              <a:t>Scheduled</a:t>
            </a:r>
            <a:r>
              <a:rPr lang="en-US" sz="1500" spc="215" dirty="0">
                <a:latin typeface="Georgia" charset="0"/>
                <a:ea typeface="Georgia" charset="0"/>
                <a:cs typeface="Georgia" charset="0"/>
              </a:rPr>
              <a:t> </a:t>
            </a:r>
            <a:r>
              <a:rPr lang="en-US" sz="1500" spc="-10" dirty="0">
                <a:latin typeface="Georgia" charset="0"/>
                <a:ea typeface="Georgia" charset="0"/>
                <a:cs typeface="Georgia" charset="0"/>
              </a:rPr>
              <a:t>Commuter</a:t>
            </a:r>
            <a:r>
              <a:rPr lang="en-US" sz="1500" spc="210" dirty="0">
                <a:latin typeface="Georgia" charset="0"/>
                <a:ea typeface="Georgia" charset="0"/>
                <a:cs typeface="Georgia" charset="0"/>
              </a:rPr>
              <a:t> </a:t>
            </a:r>
            <a:r>
              <a:rPr lang="en-US" sz="1500" spc="-5" dirty="0">
                <a:latin typeface="Georgia" charset="0"/>
                <a:ea typeface="Georgia" charset="0"/>
                <a:cs typeface="Georgia" charset="0"/>
              </a:rPr>
              <a:t>Airline in respect of aircrafts with maximum certified capacity of more than 80 passengers seats.</a:t>
            </a:r>
            <a:endParaRPr lang="en-GB" sz="1500" spc="5" dirty="0">
              <a:latin typeface="Georgia" charset="0"/>
              <a:ea typeface="Georgia" charset="0"/>
              <a:cs typeface="Georgia" charset="0"/>
            </a:endParaRPr>
          </a:p>
          <a:p>
            <a:pPr marL="927100" marR="73660" lvl="2" indent="-482600" algn="just">
              <a:lnSpc>
                <a:spcPct val="150000"/>
              </a:lnSpc>
              <a:spcBef>
                <a:spcPts val="775"/>
              </a:spcBef>
              <a:buSzPts val="1400"/>
              <a:buFont typeface="Times New Roman" charset="0"/>
              <a:buAutoNum type="romanLcPeriod"/>
              <a:tabLst>
                <a:tab pos="554038" algn="l"/>
              </a:tabLst>
            </a:pPr>
            <a:r>
              <a:rPr lang="en-US" sz="1500" spc="-5" dirty="0">
                <a:latin typeface="Georgia" charset="0"/>
                <a:ea typeface="Georgia" charset="0"/>
                <a:cs typeface="Georgia" charset="0"/>
              </a:rPr>
              <a:t>As per DGCA AIC no. 10/2016 “No landing charges shall be applicable in respect of Aircraft with a maximum certified capacity of  less than 80 seats operated by domestic scheduled operators at non- major airports.”</a:t>
            </a:r>
            <a:endParaRPr lang="en-GB" sz="1500" spc="5" dirty="0">
              <a:latin typeface="Georgia" charset="0"/>
              <a:ea typeface="Georgia" charset="0"/>
              <a:cs typeface="Georgia" charset="0"/>
            </a:endParaRPr>
          </a:p>
          <a:p>
            <a:pPr marL="927100" marR="73660" lvl="1" indent="-482600" algn="just">
              <a:lnSpc>
                <a:spcPct val="150000"/>
              </a:lnSpc>
              <a:spcBef>
                <a:spcPts val="775"/>
              </a:spcBef>
              <a:tabLst>
                <a:tab pos="889000" algn="l"/>
              </a:tabLst>
            </a:pPr>
            <a:r>
              <a:rPr lang="en-US" sz="1500" spc="-5" dirty="0">
                <a:latin typeface="Georgia" charset="0"/>
                <a:ea typeface="Georgia" charset="0"/>
                <a:cs typeface="Georgia" charset="0"/>
              </a:rPr>
              <a:t>	</a:t>
            </a:r>
            <a:r>
              <a:rPr lang="en-US" sz="1500" spc="-5" dirty="0">
                <a:latin typeface="Georgia" charset="0"/>
                <a:ea typeface="Georgia" charset="0"/>
                <a:cs typeface="Georgia" charset="0"/>
              </a:rPr>
              <a:t>Route </a:t>
            </a:r>
            <a:r>
              <a:rPr lang="en-US" sz="1500" spc="-5" dirty="0">
                <a:latin typeface="Georgia" charset="0"/>
                <a:ea typeface="Georgia" charset="0"/>
                <a:cs typeface="Georgia" charset="0"/>
              </a:rPr>
              <a:t>Navigation Landing Charges (RNLC) and Terminal Navigation Landing Charges (TNLC)  shall be </a:t>
            </a:r>
            <a:r>
              <a:rPr lang="en-US" sz="1500" spc="-5" dirty="0">
                <a:latin typeface="Georgia" charset="0"/>
                <a:ea typeface="Georgia" charset="0"/>
                <a:cs typeface="Georgia" charset="0"/>
              </a:rPr>
              <a:t>re- </a:t>
            </a:r>
            <a:r>
              <a:rPr lang="en-US" sz="1500" spc="-5" dirty="0">
                <a:latin typeface="Georgia" charset="0"/>
                <a:ea typeface="Georgia" charset="0"/>
                <a:cs typeface="Georgia" charset="0"/>
              </a:rPr>
              <a:t> </a:t>
            </a:r>
            <a:r>
              <a:rPr lang="en-US" sz="1500" spc="-5" dirty="0">
                <a:latin typeface="Georgia" charset="0"/>
                <a:ea typeface="Georgia" charset="0"/>
                <a:cs typeface="Georgia" charset="0"/>
              </a:rPr>
              <a:t>  </a:t>
            </a:r>
            <a:r>
              <a:rPr lang="en-US" sz="1500" spc="-5" dirty="0" err="1">
                <a:latin typeface="Georgia" charset="0"/>
                <a:ea typeface="Georgia" charset="0"/>
                <a:cs typeface="Georgia" charset="0"/>
              </a:rPr>
              <a:t>imburseable</a:t>
            </a:r>
            <a:r>
              <a:rPr lang="en-US" sz="1500" spc="-5" dirty="0">
                <a:latin typeface="Georgia" charset="0"/>
                <a:ea typeface="Georgia" charset="0"/>
                <a:cs typeface="Georgia" charset="0"/>
              </a:rPr>
              <a:t> </a:t>
            </a:r>
            <a:r>
              <a:rPr lang="en-US" sz="1500" spc="-5" dirty="0">
                <a:latin typeface="Georgia" charset="0"/>
                <a:ea typeface="Georgia" charset="0"/>
                <a:cs typeface="Georgia" charset="0"/>
              </a:rPr>
              <a:t>in respect of Aircraft with maximum certified capacity of less than 80 passenger’s seats operated by domestic scheduled operators at non- major </a:t>
            </a:r>
            <a:r>
              <a:rPr lang="en-US" sz="1500" spc="-5" dirty="0">
                <a:latin typeface="Georgia" charset="0"/>
                <a:ea typeface="Georgia" charset="0"/>
                <a:cs typeface="Georgia" charset="0"/>
              </a:rPr>
              <a:t>airports.</a:t>
            </a:r>
            <a:endParaRPr lang="en-GB" sz="1500" dirty="0">
              <a:latin typeface="Georgia" charset="0"/>
              <a:ea typeface="Georgia" charset="0"/>
              <a:cs typeface="Georgia" charset="0"/>
            </a:endParaRPr>
          </a:p>
          <a:p>
            <a:pPr marL="927100" marR="73660" lvl="1" indent="-482600" algn="just">
              <a:lnSpc>
                <a:spcPct val="150000"/>
              </a:lnSpc>
              <a:spcBef>
                <a:spcPts val="775"/>
              </a:spcBef>
              <a:tabLst>
                <a:tab pos="889000" algn="l"/>
              </a:tabLst>
            </a:pPr>
            <a:r>
              <a:rPr lang="en-GB" sz="1500" spc="-5" dirty="0">
                <a:latin typeface="Georgia" charset="0"/>
                <a:ea typeface="Georgia" charset="0"/>
                <a:cs typeface="Georgia" charset="0"/>
              </a:rPr>
              <a:t>iii. 	</a:t>
            </a:r>
            <a:r>
              <a:rPr lang="en-US" sz="1500" spc="-5" dirty="0">
                <a:latin typeface="Georgia" charset="0"/>
                <a:ea typeface="Georgia" charset="0"/>
                <a:cs typeface="Georgia" charset="0"/>
              </a:rPr>
              <a:t>Incentives </a:t>
            </a:r>
            <a:r>
              <a:rPr lang="en-US" sz="1500" spc="-5" dirty="0">
                <a:latin typeface="Georgia" charset="0"/>
                <a:ea typeface="Georgia" charset="0"/>
                <a:cs typeface="Georgia" charset="0"/>
              </a:rPr>
              <a:t>at (</a:t>
            </a:r>
            <a:r>
              <a:rPr lang="en-US" sz="1500" spc="-5" dirty="0" err="1">
                <a:latin typeface="Georgia" charset="0"/>
                <a:ea typeface="Georgia" charset="0"/>
                <a:cs typeface="Georgia" charset="0"/>
              </a:rPr>
              <a:t>i</a:t>
            </a:r>
            <a:r>
              <a:rPr lang="en-US" sz="1500" spc="-5" dirty="0">
                <a:latin typeface="Georgia" charset="0"/>
                <a:ea typeface="Georgia" charset="0"/>
                <a:cs typeface="Georgia" charset="0"/>
              </a:rPr>
              <a:t>) and (ii) will only be available for first nine aircrafts, which are based at any of Andhra Pradesh Airports </a:t>
            </a:r>
            <a:r>
              <a:rPr lang="en-US" sz="1500" spc="-5" dirty="0" err="1">
                <a:latin typeface="Georgia" charset="0"/>
                <a:ea typeface="Georgia" charset="0"/>
                <a:cs typeface="Georgia" charset="0"/>
              </a:rPr>
              <a:t>i.e</a:t>
            </a:r>
            <a:r>
              <a:rPr lang="en-US" sz="1500" spc="-5" dirty="0">
                <a:latin typeface="Georgia" charset="0"/>
                <a:ea typeface="Georgia" charset="0"/>
                <a:cs typeface="Georgia" charset="0"/>
              </a:rPr>
              <a:t>: Vijayawada, Rajahmundry, </a:t>
            </a:r>
            <a:r>
              <a:rPr lang="en-US" sz="1500" spc="-5" dirty="0" err="1">
                <a:latin typeface="Georgia" charset="0"/>
                <a:ea typeface="Georgia" charset="0"/>
                <a:cs typeface="Georgia" charset="0"/>
              </a:rPr>
              <a:t>Tirupati</a:t>
            </a:r>
            <a:r>
              <a:rPr lang="en-US" sz="1500" spc="-5" dirty="0">
                <a:latin typeface="Georgia" charset="0"/>
                <a:ea typeface="Georgia" charset="0"/>
                <a:cs typeface="Georgia" charset="0"/>
              </a:rPr>
              <a:t>, Kadapa and </a:t>
            </a:r>
            <a:r>
              <a:rPr lang="en-US" sz="1500" spc="-5" dirty="0">
                <a:latin typeface="Georgia" charset="0"/>
                <a:ea typeface="Georgia" charset="0"/>
                <a:cs typeface="Georgia" charset="0"/>
              </a:rPr>
              <a:t>Vishakhapatnam.</a:t>
            </a:r>
            <a:endParaRPr lang="en-GB" sz="1500" spc="5" dirty="0">
              <a:latin typeface="Georgia" charset="0"/>
              <a:ea typeface="Georgia" charset="0"/>
              <a:cs typeface="Georgia" charset="0"/>
            </a:endParaRPr>
          </a:p>
          <a:p>
            <a:pPr marL="927100" marR="73660" lvl="1" indent="-482600" algn="just">
              <a:lnSpc>
                <a:spcPct val="150000"/>
              </a:lnSpc>
              <a:spcBef>
                <a:spcPts val="775"/>
              </a:spcBef>
              <a:tabLst>
                <a:tab pos="889000" algn="l"/>
              </a:tabLst>
            </a:pPr>
            <a:r>
              <a:rPr lang="en-GB" sz="1500" spc="5" dirty="0">
                <a:latin typeface="Georgia" charset="0"/>
                <a:ea typeface="Georgia" charset="0"/>
                <a:cs typeface="Georgia" charset="0"/>
              </a:rPr>
              <a:t>iv. 	Landing, Parking charges at Vijayawada Airport shall be reimbursed to  </a:t>
            </a:r>
            <a:r>
              <a:rPr lang="en-US" sz="1500" spc="-5" dirty="0">
                <a:latin typeface="Georgia" charset="0"/>
                <a:ea typeface="Georgia" charset="0"/>
                <a:cs typeface="Georgia" charset="0"/>
              </a:rPr>
              <a:t>f</a:t>
            </a:r>
            <a:r>
              <a:rPr lang="en-US" sz="1500" spc="-5" dirty="0">
                <a:latin typeface="Georgia" charset="0"/>
                <a:ea typeface="Georgia" charset="0"/>
                <a:cs typeface="Georgia" charset="0"/>
              </a:rPr>
              <a:t>irst </a:t>
            </a:r>
            <a:r>
              <a:rPr lang="en-US" sz="1500" spc="-5" dirty="0">
                <a:latin typeface="Georgia" charset="0"/>
                <a:ea typeface="Georgia" charset="0"/>
                <a:cs typeface="Georgia" charset="0"/>
              </a:rPr>
              <a:t>flight of the first operating Airline on following sectors for direct non-stop flight on Vijayawada – Kolkata or Vijayawada – Mumbai </a:t>
            </a:r>
            <a:r>
              <a:rPr lang="en-US" sz="1500" spc="-5" dirty="0">
                <a:latin typeface="Georgia" charset="0"/>
                <a:ea typeface="Georgia" charset="0"/>
                <a:cs typeface="Georgia" charset="0"/>
              </a:rPr>
              <a:t>sectors.</a:t>
            </a:r>
          </a:p>
          <a:p>
            <a:pPr marL="1143000" marR="73660" lvl="1" indent="-228600" algn="just">
              <a:lnSpc>
                <a:spcPct val="150000"/>
              </a:lnSpc>
              <a:spcBef>
                <a:spcPts val="775"/>
              </a:spcBef>
              <a:tabLst>
                <a:tab pos="554038" algn="l"/>
              </a:tabLst>
            </a:pPr>
            <a:endParaRPr lang="en-US" sz="1500" spc="-5" dirty="0">
              <a:latin typeface="Georgia" charset="0"/>
              <a:ea typeface="Georgia" charset="0"/>
              <a:cs typeface="Georgia" charset="0"/>
            </a:endParaRPr>
          </a:p>
          <a:p>
            <a:pPr marL="1143000" marR="73660" lvl="1" indent="-228600" algn="just">
              <a:lnSpc>
                <a:spcPct val="150000"/>
              </a:lnSpc>
              <a:spcBef>
                <a:spcPts val="775"/>
              </a:spcBef>
              <a:tabLst>
                <a:tab pos="554038" algn="l"/>
              </a:tabLst>
            </a:pPr>
            <a:endParaRPr lang="en-US" sz="1300" spc="-5" dirty="0">
              <a:latin typeface="Times New Roman" charset="0"/>
              <a:ea typeface="Times New Roman" charset="0"/>
              <a:cs typeface="Times New Roman" charset="0"/>
            </a:endParaRPr>
          </a:p>
          <a:p>
            <a:pPr marL="1143000" marR="73660" lvl="1" indent="-228600" algn="just">
              <a:lnSpc>
                <a:spcPct val="150000"/>
              </a:lnSpc>
              <a:spcBef>
                <a:spcPts val="775"/>
              </a:spcBef>
              <a:tabLst>
                <a:tab pos="554038" algn="l"/>
              </a:tabLst>
            </a:pPr>
            <a:endParaRPr lang="en-US" sz="1300" spc="-5" dirty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>
              <a:lnSpc>
                <a:spcPts val="1050"/>
              </a:lnSpc>
              <a:spcBef>
                <a:spcPts val="30"/>
              </a:spcBef>
            </a:pPr>
            <a:r>
              <a:rPr lang="en-US" sz="1300" dirty="0">
                <a:latin typeface="Times New Roman" charset="0"/>
                <a:ea typeface="Calibri" charset="0"/>
                <a:cs typeface="Times New Roman" charset="0"/>
              </a:rPr>
              <a:t> </a:t>
            </a:r>
            <a:endParaRPr lang="en-GB" sz="1100" dirty="0">
              <a:latin typeface="Calibri" charset="0"/>
              <a:ea typeface="Calibri" charset="0"/>
              <a:cs typeface="Times New Roman" charset="0"/>
            </a:endParaRPr>
          </a:p>
          <a:p>
            <a:pPr algn="just">
              <a:lnSpc>
                <a:spcPts val="1400"/>
              </a:lnSpc>
            </a:pPr>
            <a:r>
              <a:rPr lang="en-US" sz="1300" b="1" dirty="0">
                <a:latin typeface="Times" charset="0"/>
                <a:ea typeface="Times" charset="0"/>
                <a:cs typeface="Times" charset="0"/>
              </a:rPr>
              <a:t> </a:t>
            </a:r>
            <a:r>
              <a:rPr lang="en-US" sz="1300" b="1" dirty="0">
                <a:latin typeface="Times" charset="0"/>
                <a:ea typeface="Times" charset="0"/>
                <a:cs typeface="Times" charset="0"/>
              </a:rPr>
              <a:t>	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8031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AF8BE-A6DA-1642-B96F-26534C7A31BA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494031" y="76848"/>
            <a:ext cx="7343841" cy="667277"/>
          </a:xfrm>
        </p:spPr>
        <p:txBody>
          <a:bodyPr/>
          <a:lstStyle/>
          <a:p>
            <a:pPr algn="ctr"/>
            <a:r>
              <a:rPr lang="en-US" sz="2400" dirty="0"/>
              <a:t> </a:t>
            </a:r>
            <a:r>
              <a:rPr lang="en-US" sz="2400" dirty="0"/>
              <a:t>P</a:t>
            </a:r>
            <a:r>
              <a:rPr lang="en-US" sz="2400" dirty="0"/>
              <a:t>roposed </a:t>
            </a:r>
            <a:r>
              <a:rPr lang="en-US" sz="2400" dirty="0"/>
              <a:t>I</a:t>
            </a:r>
            <a:r>
              <a:rPr lang="en-US" sz="2400" dirty="0"/>
              <a:t>ncentives</a:t>
            </a:r>
            <a:endParaRPr lang="en-US" sz="2700" dirty="0">
              <a:latin typeface="Georgia" panose="02040502050405020303" pitchFamily="18" charset="0"/>
            </a:endParaRPr>
          </a:p>
        </p:txBody>
      </p:sp>
      <p:pic>
        <p:nvPicPr>
          <p:cNvPr id="4" name="Picture 3" descr="Andhra_Pradesh_Emble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837872" y="2"/>
            <a:ext cx="830131" cy="830131"/>
          </a:xfrm>
          <a:prstGeom prst="rect">
            <a:avLst/>
          </a:prstGeom>
        </p:spPr>
      </p:pic>
      <p:pic>
        <p:nvPicPr>
          <p:cNvPr id="5" name="Picture 4" descr="AP Map (new)-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19211" y="0"/>
            <a:ext cx="974820" cy="83013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676400" y="1576345"/>
            <a:ext cx="8931962" cy="5073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1400"/>
              </a:lnSpc>
            </a:pPr>
            <a:endParaRPr lang="en-GB" sz="1300" b="1" dirty="0">
              <a:latin typeface="Times" charset="0"/>
              <a:ea typeface="Times" charset="0"/>
              <a:cs typeface="Times" charset="0"/>
            </a:endParaRPr>
          </a:p>
          <a:p>
            <a:pPr algn="just">
              <a:lnSpc>
                <a:spcPts val="1400"/>
              </a:lnSpc>
            </a:pPr>
            <a:endParaRPr lang="en-GB" sz="1300" b="1" dirty="0">
              <a:latin typeface="Times" charset="0"/>
              <a:ea typeface="Times" charset="0"/>
              <a:cs typeface="Times" charset="0"/>
            </a:endParaRPr>
          </a:p>
          <a:p>
            <a:pPr algn="just">
              <a:lnSpc>
                <a:spcPts val="1400"/>
              </a:lnSpc>
            </a:pPr>
            <a:endParaRPr lang="en-GB" sz="1600" b="1" dirty="0">
              <a:latin typeface="Georgia" charset="0"/>
              <a:ea typeface="Georgia" charset="0"/>
              <a:cs typeface="Georgia" charset="0"/>
            </a:endParaRPr>
          </a:p>
          <a:p>
            <a:pPr lvl="1" algn="just">
              <a:lnSpc>
                <a:spcPts val="1400"/>
              </a:lnSpc>
            </a:pPr>
            <a:r>
              <a:rPr lang="en-GB" sz="1600" b="1" dirty="0">
                <a:latin typeface="Georgia" charset="0"/>
                <a:ea typeface="Georgia" charset="0"/>
                <a:cs typeface="Georgia" charset="0"/>
              </a:rPr>
              <a:t>B</a:t>
            </a:r>
            <a:r>
              <a:rPr lang="en-GB" sz="1600" b="1" dirty="0">
                <a:latin typeface="Georgia" charset="0"/>
                <a:ea typeface="Georgia" charset="0"/>
                <a:cs typeface="Georgia" charset="0"/>
              </a:rPr>
              <a:t>. </a:t>
            </a:r>
            <a:r>
              <a:rPr lang="en-US" sz="1600" b="1" spc="-5" dirty="0">
                <a:latin typeface="Georgia" charset="0"/>
                <a:ea typeface="Georgia" charset="0"/>
                <a:cs typeface="Georgia" charset="0"/>
              </a:rPr>
              <a:t>International</a:t>
            </a:r>
            <a:r>
              <a:rPr lang="en-US" sz="1600" b="1" spc="5" dirty="0">
                <a:latin typeface="Georgia" charset="0"/>
                <a:ea typeface="Georgia" charset="0"/>
                <a:cs typeface="Georgia" charset="0"/>
              </a:rPr>
              <a:t> </a:t>
            </a:r>
            <a:r>
              <a:rPr lang="en-US" sz="1600" b="1" spc="-5" dirty="0">
                <a:latin typeface="Georgia" charset="0"/>
                <a:ea typeface="Georgia" charset="0"/>
                <a:cs typeface="Georgia" charset="0"/>
              </a:rPr>
              <a:t>Flight</a:t>
            </a:r>
            <a:r>
              <a:rPr lang="en-US" sz="1600" b="1" spc="-15" dirty="0">
                <a:latin typeface="Georgia" charset="0"/>
                <a:ea typeface="Georgia" charset="0"/>
                <a:cs typeface="Georgia" charset="0"/>
              </a:rPr>
              <a:t> </a:t>
            </a:r>
            <a:r>
              <a:rPr lang="en-US" sz="1600" b="1" spc="-5" dirty="0">
                <a:latin typeface="Georgia" charset="0"/>
                <a:ea typeface="Georgia" charset="0"/>
                <a:cs typeface="Georgia" charset="0"/>
              </a:rPr>
              <a:t>Operations</a:t>
            </a:r>
            <a:r>
              <a:rPr lang="en-US" sz="1600" b="1" spc="15" dirty="0">
                <a:latin typeface="Georgia" charset="0"/>
                <a:ea typeface="Georgia" charset="0"/>
                <a:cs typeface="Georgia" charset="0"/>
              </a:rPr>
              <a:t> </a:t>
            </a:r>
            <a:r>
              <a:rPr lang="en-US" sz="1600" b="1" spc="-10" dirty="0">
                <a:latin typeface="Georgia" charset="0"/>
                <a:ea typeface="Georgia" charset="0"/>
                <a:cs typeface="Georgia" charset="0"/>
              </a:rPr>
              <a:t>in </a:t>
            </a:r>
            <a:r>
              <a:rPr lang="en-US" sz="1600" b="1" spc="-5" dirty="0">
                <a:latin typeface="Georgia" charset="0"/>
                <a:ea typeface="Georgia" charset="0"/>
                <a:cs typeface="Georgia" charset="0"/>
              </a:rPr>
              <a:t>Andhra</a:t>
            </a:r>
            <a:r>
              <a:rPr lang="en-US" sz="1600" b="1" spc="5" dirty="0">
                <a:latin typeface="Georgia" charset="0"/>
                <a:ea typeface="Georgia" charset="0"/>
                <a:cs typeface="Georgia" charset="0"/>
              </a:rPr>
              <a:t> </a:t>
            </a:r>
            <a:r>
              <a:rPr lang="en-US" sz="1600" b="1" spc="-5" dirty="0">
                <a:latin typeface="Georgia" charset="0"/>
                <a:ea typeface="Georgia" charset="0"/>
                <a:cs typeface="Georgia" charset="0"/>
              </a:rPr>
              <a:t>Pradesh:</a:t>
            </a:r>
            <a:endParaRPr lang="en-GB" sz="1600" spc="-10" dirty="0">
              <a:latin typeface="Georgia" charset="0"/>
              <a:ea typeface="Georgia" charset="0"/>
              <a:cs typeface="Georgia" charset="0"/>
            </a:endParaRPr>
          </a:p>
          <a:p>
            <a:pPr marL="1143000" marR="76200" lvl="2" indent="-228600">
              <a:lnSpc>
                <a:spcPct val="149000"/>
              </a:lnSpc>
              <a:spcBef>
                <a:spcPts val="775"/>
              </a:spcBef>
              <a:buSzPts val="1400"/>
              <a:buFont typeface="Times New Roman" charset="0"/>
              <a:buAutoNum type="romanLcPeriod"/>
              <a:tabLst>
                <a:tab pos="554355" algn="l"/>
              </a:tabLst>
            </a:pPr>
            <a:r>
              <a:rPr lang="en-US" sz="1600" spc="-5" dirty="0">
                <a:latin typeface="Georgia" charset="0"/>
                <a:ea typeface="Georgia" charset="0"/>
                <a:cs typeface="Georgia" charset="0"/>
              </a:rPr>
              <a:t>Reimbursement</a:t>
            </a:r>
            <a:r>
              <a:rPr lang="en-US" sz="1600" spc="130" dirty="0">
                <a:latin typeface="Georgia" charset="0"/>
                <a:ea typeface="Georgia" charset="0"/>
                <a:cs typeface="Georgia" charset="0"/>
              </a:rPr>
              <a:t> </a:t>
            </a:r>
            <a:r>
              <a:rPr lang="en-US" sz="1600" spc="5" dirty="0">
                <a:latin typeface="Georgia" charset="0"/>
                <a:ea typeface="Georgia" charset="0"/>
                <a:cs typeface="Georgia" charset="0"/>
              </a:rPr>
              <a:t>of</a:t>
            </a:r>
            <a:r>
              <a:rPr lang="en-US" sz="1600" spc="140" dirty="0">
                <a:latin typeface="Georgia" charset="0"/>
                <a:ea typeface="Georgia" charset="0"/>
                <a:cs typeface="Georgia" charset="0"/>
              </a:rPr>
              <a:t> </a:t>
            </a:r>
            <a:r>
              <a:rPr lang="en-US" sz="1600" spc="-5" dirty="0">
                <a:latin typeface="Georgia" charset="0"/>
                <a:ea typeface="Georgia" charset="0"/>
                <a:cs typeface="Georgia" charset="0"/>
              </a:rPr>
              <a:t>landing</a:t>
            </a:r>
            <a:r>
              <a:rPr lang="en-US" sz="1600" spc="140" dirty="0">
                <a:latin typeface="Georgia" charset="0"/>
                <a:ea typeface="Georgia" charset="0"/>
                <a:cs typeface="Georgia" charset="0"/>
              </a:rPr>
              <a:t> </a:t>
            </a:r>
            <a:r>
              <a:rPr lang="en-US" sz="1600" spc="-5" dirty="0">
                <a:latin typeface="Georgia" charset="0"/>
                <a:ea typeface="Georgia" charset="0"/>
                <a:cs typeface="Georgia" charset="0"/>
              </a:rPr>
              <a:t>and</a:t>
            </a:r>
            <a:r>
              <a:rPr lang="en-US" sz="1600" spc="160" dirty="0">
                <a:latin typeface="Georgia" charset="0"/>
                <a:ea typeface="Georgia" charset="0"/>
                <a:cs typeface="Georgia" charset="0"/>
              </a:rPr>
              <a:t> </a:t>
            </a:r>
            <a:r>
              <a:rPr lang="en-US" sz="1600" spc="-5" dirty="0">
                <a:latin typeface="Georgia" charset="0"/>
                <a:ea typeface="Georgia" charset="0"/>
                <a:cs typeface="Georgia" charset="0"/>
              </a:rPr>
              <a:t>parking</a:t>
            </a:r>
            <a:r>
              <a:rPr lang="en-US" sz="1600" spc="140" dirty="0">
                <a:latin typeface="Georgia" charset="0"/>
                <a:ea typeface="Georgia" charset="0"/>
                <a:cs typeface="Georgia" charset="0"/>
              </a:rPr>
              <a:t> </a:t>
            </a:r>
            <a:r>
              <a:rPr lang="en-US" sz="1600" spc="-5" dirty="0">
                <a:latin typeface="Georgia" charset="0"/>
                <a:ea typeface="Georgia" charset="0"/>
                <a:cs typeface="Georgia" charset="0"/>
              </a:rPr>
              <a:t>charges</a:t>
            </a:r>
            <a:r>
              <a:rPr lang="en-US" sz="1600" spc="160" dirty="0">
                <a:latin typeface="Georgia" charset="0"/>
                <a:ea typeface="Georgia" charset="0"/>
                <a:cs typeface="Georgia" charset="0"/>
              </a:rPr>
              <a:t> </a:t>
            </a:r>
            <a:r>
              <a:rPr lang="en-US" sz="1600" spc="-5" dirty="0">
                <a:latin typeface="Georgia" charset="0"/>
                <a:ea typeface="Georgia" charset="0"/>
                <a:cs typeface="Georgia" charset="0"/>
              </a:rPr>
              <a:t>for</a:t>
            </a:r>
            <a:r>
              <a:rPr lang="en-US" sz="1600" spc="140" dirty="0">
                <a:latin typeface="Georgia" charset="0"/>
                <a:ea typeface="Georgia" charset="0"/>
                <a:cs typeface="Georgia" charset="0"/>
              </a:rPr>
              <a:t> </a:t>
            </a:r>
            <a:r>
              <a:rPr lang="en-US" sz="1600" spc="-5" dirty="0">
                <a:latin typeface="Georgia" charset="0"/>
                <a:ea typeface="Georgia" charset="0"/>
                <a:cs typeface="Georgia" charset="0"/>
              </a:rPr>
              <a:t>International</a:t>
            </a:r>
            <a:r>
              <a:rPr lang="en-US" sz="1600" spc="140" dirty="0">
                <a:latin typeface="Georgia" charset="0"/>
                <a:ea typeface="Georgia" charset="0"/>
                <a:cs typeface="Georgia" charset="0"/>
              </a:rPr>
              <a:t> </a:t>
            </a:r>
            <a:r>
              <a:rPr lang="en-US" sz="1600" spc="-10" dirty="0">
                <a:latin typeface="Georgia" charset="0"/>
                <a:ea typeface="Georgia" charset="0"/>
                <a:cs typeface="Georgia" charset="0"/>
              </a:rPr>
              <a:t>flights</a:t>
            </a:r>
            <a:r>
              <a:rPr lang="en-US" sz="1600" spc="125" dirty="0">
                <a:latin typeface="Georgia" charset="0"/>
                <a:ea typeface="Georgia" charset="0"/>
                <a:cs typeface="Georgia" charset="0"/>
              </a:rPr>
              <a:t> </a:t>
            </a:r>
            <a:r>
              <a:rPr lang="en-US" sz="1600" spc="5" dirty="0">
                <a:latin typeface="Georgia" charset="0"/>
                <a:ea typeface="Georgia" charset="0"/>
                <a:cs typeface="Georgia" charset="0"/>
              </a:rPr>
              <a:t>from</a:t>
            </a:r>
            <a:r>
              <a:rPr lang="en-US" sz="1600" spc="-25" dirty="0">
                <a:latin typeface="Georgia" charset="0"/>
                <a:ea typeface="Georgia" charset="0"/>
                <a:cs typeface="Georgia" charset="0"/>
              </a:rPr>
              <a:t> </a:t>
            </a:r>
            <a:r>
              <a:rPr lang="en-US" sz="1600" spc="-5" dirty="0" err="1">
                <a:latin typeface="Georgia" charset="0"/>
                <a:ea typeface="Georgia" charset="0"/>
                <a:cs typeface="Georgia" charset="0"/>
              </a:rPr>
              <a:t>Tirupati</a:t>
            </a:r>
            <a:r>
              <a:rPr lang="en-US" sz="1600" spc="5" dirty="0">
                <a:latin typeface="Georgia" charset="0"/>
                <a:ea typeface="Georgia" charset="0"/>
                <a:cs typeface="Georgia" charset="0"/>
              </a:rPr>
              <a:t> &amp;</a:t>
            </a:r>
            <a:r>
              <a:rPr lang="en-US" sz="1600" spc="-5" dirty="0">
                <a:latin typeface="Georgia" charset="0"/>
                <a:ea typeface="Georgia" charset="0"/>
                <a:cs typeface="Georgia" charset="0"/>
              </a:rPr>
              <a:t> </a:t>
            </a:r>
            <a:r>
              <a:rPr lang="en-US" sz="1600" spc="-10" dirty="0">
                <a:latin typeface="Georgia" charset="0"/>
                <a:ea typeface="Georgia" charset="0"/>
                <a:cs typeface="Georgia" charset="0"/>
              </a:rPr>
              <a:t>Vijayawada</a:t>
            </a:r>
            <a:r>
              <a:rPr lang="en-US" sz="1600" spc="10" dirty="0">
                <a:latin typeface="Georgia" charset="0"/>
                <a:ea typeface="Georgia" charset="0"/>
                <a:cs typeface="Georgia" charset="0"/>
              </a:rPr>
              <a:t> </a:t>
            </a:r>
            <a:r>
              <a:rPr lang="en-US" sz="1600" spc="-5" dirty="0">
                <a:latin typeface="Georgia" charset="0"/>
                <a:ea typeface="Georgia" charset="0"/>
                <a:cs typeface="Georgia" charset="0"/>
              </a:rPr>
              <a:t>International</a:t>
            </a:r>
            <a:r>
              <a:rPr lang="en-US" sz="1600" spc="-15" dirty="0">
                <a:latin typeface="Georgia" charset="0"/>
                <a:ea typeface="Georgia" charset="0"/>
                <a:cs typeface="Georgia" charset="0"/>
              </a:rPr>
              <a:t> </a:t>
            </a:r>
            <a:r>
              <a:rPr lang="en-US" sz="1600" spc="-5" dirty="0">
                <a:latin typeface="Georgia" charset="0"/>
                <a:ea typeface="Georgia" charset="0"/>
                <a:cs typeface="Georgia" charset="0"/>
              </a:rPr>
              <a:t>Airports</a:t>
            </a:r>
            <a:r>
              <a:rPr lang="en-US" sz="1600" spc="5" dirty="0">
                <a:latin typeface="Georgia" charset="0"/>
                <a:ea typeface="Georgia" charset="0"/>
                <a:cs typeface="Georgia" charset="0"/>
              </a:rPr>
              <a:t>.</a:t>
            </a:r>
            <a:endParaRPr lang="en-GB" sz="1600" spc="5" dirty="0">
              <a:latin typeface="Georgia" charset="0"/>
              <a:ea typeface="Georgia" charset="0"/>
              <a:cs typeface="Georgia" charset="0"/>
            </a:endParaRPr>
          </a:p>
          <a:p>
            <a:r>
              <a:rPr lang="en-US" sz="1600" spc="5" dirty="0">
                <a:latin typeface="Georgia" charset="0"/>
                <a:ea typeface="Georgia" charset="0"/>
                <a:cs typeface="Georgia" charset="0"/>
              </a:rPr>
              <a:t>	</a:t>
            </a:r>
            <a:r>
              <a:rPr lang="en-US" sz="1600" spc="5" dirty="0">
                <a:latin typeface="Georgia" charset="0"/>
                <a:ea typeface="Georgia" charset="0"/>
                <a:cs typeface="Georgia" charset="0"/>
              </a:rPr>
              <a:t>     </a:t>
            </a:r>
            <a:r>
              <a:rPr lang="en-US" sz="1600" b="1" spc="5" dirty="0">
                <a:latin typeface="Georgia" charset="0"/>
                <a:ea typeface="Georgia" charset="0"/>
                <a:cs typeface="Georgia" charset="0"/>
              </a:rPr>
              <a:t>Incentives </a:t>
            </a:r>
            <a:r>
              <a:rPr lang="en-US" sz="1600" b="1" spc="5" dirty="0">
                <a:latin typeface="Georgia" charset="0"/>
                <a:ea typeface="Georgia" charset="0"/>
                <a:cs typeface="Georgia" charset="0"/>
              </a:rPr>
              <a:t>will only be available for first three flights from each airport</a:t>
            </a:r>
            <a:r>
              <a:rPr lang="en-GB" sz="1600" b="1" dirty="0">
                <a:latin typeface="Georgia" charset="0"/>
                <a:ea typeface="Georgia" charset="0"/>
                <a:cs typeface="Georgia" charset="0"/>
              </a:rPr>
              <a:t> </a:t>
            </a:r>
            <a:endParaRPr lang="en-GB" sz="1600" b="1" dirty="0">
              <a:latin typeface="Georgia" charset="0"/>
              <a:ea typeface="Georgia" charset="0"/>
              <a:cs typeface="Georgia" charset="0"/>
            </a:endParaRPr>
          </a:p>
          <a:p>
            <a:endParaRPr lang="en-GB" sz="1600" dirty="0">
              <a:latin typeface="Georgia" charset="0"/>
              <a:ea typeface="Georgia" charset="0"/>
              <a:cs typeface="Georgia" charset="0"/>
            </a:endParaRPr>
          </a:p>
          <a:p>
            <a:r>
              <a:rPr lang="en-GB" sz="1600" dirty="0">
                <a:latin typeface="Georgia" charset="0"/>
                <a:ea typeface="Georgia" charset="0"/>
                <a:cs typeface="Georgia" charset="0"/>
              </a:rPr>
              <a:t>	</a:t>
            </a:r>
            <a:r>
              <a:rPr lang="en-GB" sz="1600" b="1" dirty="0">
                <a:latin typeface="Georgia" charset="0"/>
                <a:ea typeface="Georgia" charset="0"/>
                <a:cs typeface="Georgia" charset="0"/>
              </a:rPr>
              <a:t>NOTE: </a:t>
            </a:r>
            <a:endParaRPr lang="en-GB" sz="1600" b="1" dirty="0">
              <a:latin typeface="Georgia" charset="0"/>
              <a:ea typeface="Georgia" charset="0"/>
              <a:cs typeface="Georgia" charset="0"/>
            </a:endParaRPr>
          </a:p>
          <a:p>
            <a:pPr marL="1200150" marR="73660" lvl="2" indent="-285750" algn="just">
              <a:spcBef>
                <a:spcPts val="775"/>
              </a:spcBef>
              <a:buSzPts val="1400"/>
              <a:buFont typeface="Arial" pitchFamily="34" charset="0"/>
              <a:buChar char="•"/>
              <a:tabLst>
                <a:tab pos="554990" algn="l"/>
              </a:tabLst>
            </a:pPr>
            <a:r>
              <a:rPr lang="en-US" sz="1600" b="1" spc="-5" dirty="0">
                <a:latin typeface="Georgia" charset="0"/>
                <a:ea typeface="Georgia" charset="0"/>
                <a:cs typeface="Georgia" charset="0"/>
              </a:rPr>
              <a:t>All incentives will be applicable only for flights with less than 80% average Monthly load factor</a:t>
            </a:r>
            <a:r>
              <a:rPr lang="en-US" sz="1600" spc="-5" dirty="0">
                <a:latin typeface="Georgia" charset="0"/>
                <a:ea typeface="Georgia" charset="0"/>
                <a:cs typeface="Georgia" charset="0"/>
              </a:rPr>
              <a:t>. </a:t>
            </a:r>
          </a:p>
          <a:p>
            <a:pPr marL="1200150" marR="73660" lvl="2" indent="-285750" algn="just">
              <a:spcBef>
                <a:spcPts val="775"/>
              </a:spcBef>
              <a:buSzPts val="1400"/>
              <a:buFont typeface="Arial" pitchFamily="34" charset="0"/>
              <a:buChar char="•"/>
              <a:tabLst>
                <a:tab pos="554990" algn="l"/>
              </a:tabLst>
            </a:pPr>
            <a:r>
              <a:rPr lang="en-US" sz="1600" b="1" spc="-5" dirty="0">
                <a:latin typeface="Georgia" charset="0"/>
                <a:ea typeface="Georgia" charset="0"/>
                <a:cs typeface="Georgia" charset="0"/>
              </a:rPr>
              <a:t>Valid for a period of 2 years from the date of adoption of the Policy</a:t>
            </a:r>
            <a:r>
              <a:rPr lang="en-US" sz="1600" b="1" spc="-5" dirty="0">
                <a:latin typeface="Georgia" charset="0"/>
                <a:ea typeface="Georgia" charset="0"/>
                <a:cs typeface="Georgia" charset="0"/>
              </a:rPr>
              <a:t>.</a:t>
            </a:r>
          </a:p>
          <a:p>
            <a:pPr marL="1200150" marR="73660" lvl="2" indent="-285750" algn="just">
              <a:spcBef>
                <a:spcPts val="775"/>
              </a:spcBef>
              <a:buSzPts val="1400"/>
              <a:buFont typeface="Arial" pitchFamily="34" charset="0"/>
              <a:buChar char="•"/>
              <a:tabLst>
                <a:tab pos="554990" algn="l"/>
              </a:tabLst>
            </a:pPr>
            <a:endParaRPr lang="en-US" sz="1600" b="1" spc="-5" dirty="0">
              <a:latin typeface="Georgia" charset="0"/>
              <a:ea typeface="Georgia" charset="0"/>
              <a:cs typeface="Georgia" charset="0"/>
            </a:endParaRPr>
          </a:p>
          <a:p>
            <a:pPr marL="1200150" marR="73660" lvl="2" indent="-285750" algn="just">
              <a:spcBef>
                <a:spcPts val="775"/>
              </a:spcBef>
              <a:buSzPts val="1400"/>
              <a:buFont typeface="Arial" pitchFamily="34" charset="0"/>
              <a:buChar char="•"/>
              <a:tabLst>
                <a:tab pos="554990" algn="l"/>
              </a:tabLst>
            </a:pPr>
            <a:endParaRPr lang="en-US" sz="1600" b="1" spc="-5" dirty="0">
              <a:latin typeface="Georgia" pitchFamily="18" charset="0"/>
              <a:ea typeface="Times New Roman"/>
              <a:cs typeface="Times New Roman"/>
            </a:endParaRPr>
          </a:p>
          <a:p>
            <a:pPr marL="1200150" marR="73660" lvl="2" indent="-285750" algn="just">
              <a:spcBef>
                <a:spcPts val="775"/>
              </a:spcBef>
              <a:buSzPts val="1400"/>
              <a:buFont typeface="Arial" pitchFamily="34" charset="0"/>
              <a:buChar char="•"/>
              <a:tabLst>
                <a:tab pos="554990" algn="l"/>
              </a:tabLst>
            </a:pPr>
            <a:endParaRPr lang="en-US" sz="1600" b="1" spc="-5" dirty="0">
              <a:latin typeface="Georgia" pitchFamily="18" charset="0"/>
              <a:ea typeface="Times New Roman"/>
              <a:cs typeface="Times New Roman"/>
            </a:endParaRPr>
          </a:p>
          <a:p>
            <a:pPr marL="1200150" marR="73660" lvl="2" indent="-285750" algn="just">
              <a:spcBef>
                <a:spcPts val="775"/>
              </a:spcBef>
              <a:buSzPts val="1400"/>
              <a:buFont typeface="Arial" pitchFamily="34" charset="0"/>
              <a:buChar char="•"/>
              <a:tabLst>
                <a:tab pos="554990" algn="l"/>
              </a:tabLst>
            </a:pPr>
            <a:endParaRPr lang="en-US" sz="1600" b="1" spc="-5" dirty="0">
              <a:latin typeface="Georgia" pitchFamily="18" charset="0"/>
              <a:ea typeface="Times New Roman"/>
              <a:cs typeface="Times New Roman"/>
            </a:endParaRPr>
          </a:p>
          <a:p>
            <a:pPr marL="1200150" marR="73660" lvl="2" indent="-285750" algn="just">
              <a:spcBef>
                <a:spcPts val="775"/>
              </a:spcBef>
              <a:buSzPts val="1400"/>
              <a:buFont typeface="Arial" pitchFamily="34" charset="0"/>
              <a:buChar char="•"/>
              <a:tabLst>
                <a:tab pos="554990" algn="l"/>
              </a:tabLst>
            </a:pPr>
            <a:endParaRPr lang="en-US" sz="1600" b="1" spc="-5" dirty="0">
              <a:latin typeface="Georgia" pitchFamily="18" charset="0"/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438063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2304839" y="2560184"/>
            <a:ext cx="7654247" cy="803804"/>
          </a:xfrm>
        </p:spPr>
        <p:txBody>
          <a:bodyPr>
            <a:normAutofit/>
          </a:bodyPr>
          <a:lstStyle/>
          <a:p>
            <a:r>
              <a:rPr lang="en-US" sz="4300" b="1" dirty="0">
                <a:solidFill>
                  <a:schemeClr val="bg1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026009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1_Custom Design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1075</TotalTime>
  <Words>230</Words>
  <Application>Microsoft Office PowerPoint</Application>
  <PresentationFormat>Widescreen</PresentationFormat>
  <Paragraphs>64</Paragraphs>
  <Slides>6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7" baseType="lpstr">
      <vt:lpstr>Arial</vt:lpstr>
      <vt:lpstr>Calibri</vt:lpstr>
      <vt:lpstr>Calibri Light</vt:lpstr>
      <vt:lpstr>Georgia</vt:lpstr>
      <vt:lpstr>Symbol</vt:lpstr>
      <vt:lpstr>Times</vt:lpstr>
      <vt:lpstr>Times New Roman</vt:lpstr>
      <vt:lpstr>Office Theme</vt:lpstr>
      <vt:lpstr>3_Office Theme</vt:lpstr>
      <vt:lpstr>1_Custom Design</vt:lpstr>
      <vt:lpstr>think-cell Slide</vt:lpstr>
      <vt:lpstr>PowerPoint Presentation</vt:lpstr>
      <vt:lpstr>RCS flights in AP</vt:lpstr>
      <vt:lpstr>Incentives Available </vt:lpstr>
      <vt:lpstr> Proposed Incentives</vt:lpstr>
      <vt:lpstr> Proposed Incentives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Regional Connectivity Scheme (RCS)  flights in AP</dc:title>
  <dc:creator>Dell</dc:creator>
  <cp:lastModifiedBy>Administrator</cp:lastModifiedBy>
  <cp:revision>42</cp:revision>
  <dcterms:created xsi:type="dcterms:W3CDTF">2006-08-16T00:00:00Z</dcterms:created>
  <dcterms:modified xsi:type="dcterms:W3CDTF">2017-07-07T03:20:01Z</dcterms:modified>
</cp:coreProperties>
</file>