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84" r:id="rId2"/>
    <p:sldId id="257" r:id="rId3"/>
    <p:sldId id="262" r:id="rId4"/>
    <p:sldId id="297" r:id="rId5"/>
    <p:sldId id="298" r:id="rId6"/>
    <p:sldId id="295" r:id="rId7"/>
  </p:sldIdLst>
  <p:sldSz cx="12192000" cy="6858000"/>
  <p:notesSz cx="7077075" cy="9345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63" d="100"/>
          <a:sy n="63" d="100"/>
        </p:scale>
        <p:origin x="259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3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5" y="0"/>
            <a:ext cx="3066733" cy="4683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855A2-894B-456B-B9F4-DBD667E12703}" type="datetimeFigureOut">
              <a:rPr lang="en-IN" smtClean="0"/>
              <a:t>07-07-2017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77292"/>
            <a:ext cx="3066733" cy="4683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5" y="8877292"/>
            <a:ext cx="3066733" cy="4683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7BAFC7-AD72-49C5-9E38-53CC16753629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7324869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3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83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4484CA-A65D-43E4-BC2F-6DD9C5800D32}" type="datetimeFigureOut">
              <a:rPr lang="en-IN" smtClean="0"/>
              <a:t>07-07-2017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1168400"/>
            <a:ext cx="5603875" cy="3152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497372"/>
            <a:ext cx="5661660" cy="367966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77292"/>
            <a:ext cx="3066733" cy="4683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5" y="8877292"/>
            <a:ext cx="3066733" cy="4683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3E55C4-389B-4DFD-B238-5F8929A624BD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8345199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89FEA-9BCF-46DE-9C7F-6F90565BC2A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595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1106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4C9CB-B359-4347-B388-DD14CF27B294}" type="datetime1">
              <a:rPr lang="en-IN" smtClean="0"/>
              <a:t>07-07-2017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1F95E-1F0D-4576-B65F-240538740D51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85270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B33E-97A8-4BFD-A83A-06C8DF3976AE}" type="datetime1">
              <a:rPr lang="en-IN" smtClean="0"/>
              <a:t>07-07-2017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1F95E-1F0D-4576-B65F-240538740D51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579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3AA71-7895-4E09-A533-524571B16253}" type="datetime1">
              <a:rPr lang="en-IN" smtClean="0"/>
              <a:t>07-07-2017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1F95E-1F0D-4576-B65F-240538740D51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76232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4F8C0-14D8-4ED9-9C3E-3D3993B0720B}" type="datetime1">
              <a:rPr lang="en-IN" smtClean="0"/>
              <a:t>07-07-2017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1F95E-1F0D-4576-B65F-240538740D51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57753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936B2-D66A-4CDA-9CB3-B1DEE417399B}" type="datetime1">
              <a:rPr lang="en-IN" smtClean="0"/>
              <a:t>07-07-2017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1F95E-1F0D-4576-B65F-240538740D51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00314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FF5C1-E2AB-490E-9177-3BDCE11BD0BA}" type="datetime1">
              <a:rPr lang="en-IN" smtClean="0"/>
              <a:t>07-07-2017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1F95E-1F0D-4576-B65F-240538740D51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08434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720A-3AC6-4670-A190-662A862EB11D}" type="datetime1">
              <a:rPr lang="en-IN" smtClean="0"/>
              <a:t>07-07-2017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1F95E-1F0D-4576-B65F-240538740D51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2132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7B2D-20B2-4D6C-BC29-5049FCEAA3EC}" type="datetime1">
              <a:rPr lang="en-IN" smtClean="0"/>
              <a:t>07-07-2017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1F95E-1F0D-4576-B65F-240538740D51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75606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FBF04-99AF-4020-9E50-C4206E031DBF}" type="datetime1">
              <a:rPr lang="en-IN" smtClean="0"/>
              <a:t>07-07-2017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1F95E-1F0D-4576-B65F-240538740D51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47714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52B5-4C78-41AE-8D8E-DB07C8EF9F69}" type="datetime1">
              <a:rPr lang="en-IN" smtClean="0"/>
              <a:t>07-07-2017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1F95E-1F0D-4576-B65F-240538740D51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35368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205CD-CE0B-46C9-9F13-8D0EA3AD00B4}" type="datetime1">
              <a:rPr lang="en-IN" smtClean="0"/>
              <a:t>07-07-2017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1F95E-1F0D-4576-B65F-240538740D51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26426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07FBA-CEF2-44EC-A103-7CCD1FEDF053}" type="datetime1">
              <a:rPr lang="en-IN" smtClean="0"/>
              <a:t>07-07-2017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1F95E-1F0D-4576-B65F-240538740D51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18359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"/>
            <a:ext cx="9144000" cy="2708919"/>
          </a:xfrm>
          <a:solidFill>
            <a:schemeClr val="bg1">
              <a:lumMod val="6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en-US" sz="3200" b="1" i="1" dirty="0">
                <a:solidFill>
                  <a:schemeClr val="tx1"/>
                </a:solidFill>
                <a:latin typeface="Century Gothic" panose="020B0502020202020204" pitchFamily="34" charset="0"/>
              </a:rPr>
              <a:t/>
            </a:r>
            <a:br>
              <a:rPr lang="en-US" sz="3200" b="1" i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sz="3200" b="1" i="1" dirty="0">
                <a:solidFill>
                  <a:schemeClr val="tx1"/>
                </a:solidFill>
                <a:latin typeface="Century Gothic" panose="020B0502020202020204" pitchFamily="34" charset="0"/>
              </a:rPr>
              <a:t/>
            </a:r>
            <a:br>
              <a:rPr lang="en-US" sz="3200" b="1" i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sz="3200" b="1" i="1" dirty="0">
                <a:solidFill>
                  <a:schemeClr val="tx1"/>
                </a:solidFill>
                <a:latin typeface="Century Gothic" panose="020B0502020202020204" pitchFamily="34" charset="0"/>
              </a:rPr>
              <a:t/>
            </a:r>
            <a:br>
              <a:rPr lang="en-US" sz="3200" b="1" i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sz="2400" b="1" i="1" dirty="0">
                <a:solidFill>
                  <a:schemeClr val="tx1"/>
                </a:solidFill>
                <a:latin typeface="Century Gothic" panose="020B0502020202020204" pitchFamily="34" charset="0"/>
              </a:rPr>
              <a:t>Maharashtra Airport Development Company Ltd. (MADC)</a:t>
            </a:r>
            <a:br>
              <a:rPr lang="en-US" sz="2400" b="1" i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sz="2400" b="1" i="1" dirty="0">
                <a:solidFill>
                  <a:schemeClr val="tx1"/>
                </a:solidFill>
                <a:latin typeface="Century Gothic" panose="020B0502020202020204" pitchFamily="34" charset="0"/>
              </a:rPr>
              <a:t/>
            </a:r>
            <a:br>
              <a:rPr lang="en-US" sz="2400" b="1" i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sz="2400" b="1" i="1" dirty="0">
                <a:solidFill>
                  <a:schemeClr val="tx1"/>
                </a:solidFill>
                <a:latin typeface="Century Gothic" panose="020B0502020202020204" pitchFamily="34" charset="0"/>
              </a:rPr>
              <a:t/>
            </a:r>
            <a:br>
              <a:rPr lang="en-US" sz="2400" b="1" i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endParaRPr lang="en-US" sz="2400" b="1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70400"/>
            <a:ext cx="9144000" cy="2387600"/>
          </a:xfrm>
        </p:spPr>
        <p:txBody>
          <a:bodyPr>
            <a:normAutofit/>
          </a:bodyPr>
          <a:lstStyle/>
          <a:p>
            <a:endParaRPr lang="en-US" b="1" i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US" b="1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US" b="1" i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en-US" b="1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Presentation on </a:t>
            </a:r>
            <a:r>
              <a:rPr lang="en-IN" b="1" i="1" dirty="0" smtClean="0">
                <a:latin typeface="Century Gothic" panose="020B0502020202020204" pitchFamily="34" charset="0"/>
              </a:rPr>
              <a:t>Regional </a:t>
            </a:r>
            <a:r>
              <a:rPr lang="en-IN" b="1" i="1" dirty="0">
                <a:latin typeface="Century Gothic" panose="020B0502020202020204" pitchFamily="34" charset="0"/>
              </a:rPr>
              <a:t>Air Connectivity in </a:t>
            </a:r>
            <a:r>
              <a:rPr lang="en-IN" b="1" i="1" dirty="0" smtClean="0">
                <a:latin typeface="Century Gothic" panose="020B0502020202020204" pitchFamily="34" charset="0"/>
              </a:rPr>
              <a:t>Maharashtra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524000" y="2780928"/>
            <a:ext cx="9144000" cy="457200"/>
            <a:chOff x="76200" y="1219200"/>
            <a:chExt cx="9144000" cy="457200"/>
          </a:xfrm>
        </p:grpSpPr>
        <p:sp>
          <p:nvSpPr>
            <p:cNvPr id="8" name="Oval 7"/>
            <p:cNvSpPr/>
            <p:nvPr/>
          </p:nvSpPr>
          <p:spPr>
            <a:xfrm>
              <a:off x="4267200" y="1219200"/>
              <a:ext cx="533400" cy="4572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066800" y="1600200"/>
              <a:ext cx="2971800" cy="0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066800" y="1295400"/>
              <a:ext cx="2971800" cy="0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4953000" y="1295400"/>
              <a:ext cx="2971800" cy="0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4953000" y="1600200"/>
              <a:ext cx="2971800" cy="0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5486400" y="1447800"/>
              <a:ext cx="3733800" cy="0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76200" y="1447800"/>
              <a:ext cx="3657600" cy="0"/>
            </a:xfrm>
            <a:prstGeom prst="line">
              <a:avLst/>
            </a:prstGeom>
            <a:ln w="28575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C:\Projects\MADC\MADC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820" y="4343401"/>
            <a:ext cx="1145781" cy="113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6" name="AutoShape 4" descr="data:image/jpeg;base64,/9j/4AAQSkZJRgABAQAAAQABAAD/2wCEAAkGBxQTEhQUEhQVFhUXFxgUFBQYFBcXFRcXFBgYFxQXFxcYHCggGholHBUVITEhJSkrLi4uFx8zODMsNygtLi0BCgoKDg0OGhAQGy8kHyQsLCwsLCwsLCwsLCwsLCwsLCwsLCwsLCwsLCwsLCwsLCwsLCwsLCwsLCwsLCwsLCwsLP/AABEIAMIBAwMBIgACEQEDEQH/xAAcAAABBQEBAQAAAAAAAAAAAAADAAECBAUGBwj/xABKEAABAwIDBQQHAwkFBwUBAAABAAIRAyEEEjEFQVFhcRMigZEGMkKhscHwFFLRByNicoKSsuHxFTNTotM0Q1STwsPSY4SU4uMW/8QAGQEAAwEBAQAAAAAAAAAAAAAAAAECAwQF/8QALREAAgIBAwIEBQQDAAAAAAAAAAECERIDITETQRRRUqEEYYHR8CJikbFCccH/2gAMAwEAAhEDEQA/ALrmcPNTFOyFmhSNZe+4yPLyRXq0wChwiPuU0LpjxuYN7g8qfKpwnhUSDhKFOEsqYiEJZUSEsqAB5U+VEypZUADypZUTKnyoECypZUXKllQAKE+VEypZUADypZUTKllSsAeVLKi5UsqdgCypZUXKllRYAsqbKjZU2VFgCypZUXKllRYwWVEpUS4wFIMVijUhZzk0tiopXuXaGDY0fUoNWiHOG4IdSuoduVxxhqXd7nU5wqjSZg6YEWSWX2xSS6Gp6g60PIDCeETKllXaclgsqfKiZUsqdgDypZUXKnyosQLKllRcqWVFgCypZUXKnyosAWVLKi5U+VFgCypZUXKllRYgWVLKi5U+VFgBypZUbKnDEnKhpAgxTLRwUw1O4ys222WqSIU8OXaBWH4Agc01OsQLIjKrz09yxnLUu1wbQWnx3KNSlBhWsJs1z7yAJjn5KzTwM3OiuNxIbYBRqfFNKoclQ+HV3LgelsBmYFx7o1vdx58B0Vfa2GpNjKyOk/BF+1OJsgVao1cZPDcuaOpqOSbbN5QgoukjHLU5pngrlMAGYSquBN/Fd/Wd1Rx9Pa7KWVKFeNUAQ0BV3BVGbfYmUUu4GEoVllGdSrrAxo0E8TcqZ66jxuVDScudjIhJXyKfBJHW+TH0vmitlSyouVLKtLMaB5UsqLlT5UWFAcqfKi5UsqLAFlT5UTKnyosAWVPlRMqfKiwBZUsqLlSyosAeVLKi5UsqLAFlUqVLM4DiQPMwp5UfA05qU/12/wAQUylSbHFW0ikAnyotCiS0EAmwVhmBqHRp0nzUvUiuWUoSfCKWVPlVqthXN9YR7/ggwhST4E01yQajUq0dFDKllUygpclRm4lp2LshtrDegwlCy6ETXxEiVSpwQSETKmhaRgo8GcpuXJCE0IkJoV2QQhKFOEoRZSRGFGESEoSQ2QyJKcJJ2/MklCUKeVSDVOQUDhKETKnA4ocqBRt0PQwrnmGjx3eavO2OQDJk8AN+9PSxQAgGPBSOMP3gFxT19S9tjthoadb7lSns2odwHUhAq0S0wVedjOBJKqOdmMla6WrOT34MtXShFbcgcqcNRISyrocjmSHGGKsMw7ADmlx3bgPLVQp1eIVhlVoubnh8lxz1dTj+jthpQW/9lLsCdAY6KLqZGqtVsS53EDqhUqRcQ0akwFvGcquRzzhG6iPhME+oYYJ4ncOpXSYD0eLIJcCbHTheFqbJwTabAB4nid5V9cOt8TKWy4O3S+HjHfucu/CdiAIkARPTkqVXaQ/kui2nSMGy4jFuAqQd5U6SU3uVqScFsTxGJLuir5UXKnyr0YJRVI86cnJ2wOVLKjZUsqvImgOVLKjZU2VGQUBypZUbKllRkKgOVLKi5U4YjIdAciWVW24V3TqndhwPWPgFm9aK7mi0pvsU8qbKjEJiE1NMTg0CypIkJJ5CoSmxoO+E4Deai6OPuWHUs6Oklv8A9JspTwUHNUSnDUXLzCo+Q0JKeRI007J44B5UiUTKpBqdiZBpKIAnDVKE8iGiOVLKphqk6kRqCPBGSDFgoWnsKjNSeA95+iqAatLY9QNcSZ00Ak+A4qNWX6WXpL9aNXbWyKmJytFZ1KkB3wwRUc6fvT3YGljczq0LKP5NsF25rAVQTTdSyCs4U2sdS7GGt3RTJA4LraLpRF5jZ6SPO2fk+w2GpOp0H12Ozmo2o6qXOBLcrh3cvdcA2YIMtYQQWiMXarntAD3Z3ixfGXNeziBYOIgmLTMQLLuvSTHNZqQF51tPFipUtpMT1XV8Ot7MNZ7HQYd2ZrXcQCeu/wB6nCDswfmm+P8AEYVuF2ZHA4g8qUIpZAk6cdyi0g6EEcQZSzDEhlTQiEJQnkFA4TQiQmhGQYkITscRokU4CTaezKSa3RFxJ1Kjl5lFyqKlYlNzI5E2RTTwnaJpgsqSKQkjNDwkG7eh/gEnnWI+DVGttCgxpc6g0NaC5znYlwDWgSSTk0VBc96f4Z78BXbTBJ7jiBclrXtc4eAE/srmmtrTZ1w53RZH5Udluf2Yp1WTYVnMzUgeMZw8jq0cwFpYr0mpYYg16TKrHuinUpOytAyg98OJ+8IgkGW7185gr1HYTXt+yU6mbtWMZLSDY5nOa11t1N1JpG7LB0XOpt7NmrguyPQdl+mVGu3PT2fWLJjNmomTANgHzvCjtT05wtAtFXA4kZvVIbSIPEDNUBJ8E2DwrKYcKbQ0OcXuAmC4gAm+lmiwQ9rbKp4lmSs2QDmaQYc133mncVq9OVc7makr42LtP0twpIH2DHyYAjBvMzpBDrq46uS6oWYVpY0NyMdXDKzjHeBa1zg29r30tqR5z+VLbNTDYelRoucw1cwe8GHdnSDRkBGgcXCY3NjQleU4PEvpObVpPLHtPdLTDh/I6c7rOUnF1ZooprdH0dg/SvZ+mIFXDVCS3sqrKgcC3UNtL9RcDermG25sqp6mNpA6QaoYZmIioAuL2LtP7U+i6tTY8VMO1zw5jXDO06jMDvFQAcI4Kt6Oeg1Oi7EdsA8OeDRe2pUY8MuSHFhaQbi3JUs3umQ8Fs0eq0Nl0agmnVzji11N4/yphsFgcGteGuIJHdAJDSJuCD7QXn+L9G2Na51F9QPY1zmNcWVWlwBLRNVrniTAs4LkvR/B4raFFtepUc4Me9tIGs9rmSGl+QODg4GGC7mRlQ3qcMEoco9xPo/U3VZ/Wl38eYINTZ9Sg19RzmODWk2ABFxJ7rQIAzLxKt6W7R2fUNE1KrW90jtHNPdIdqWlzZJa6IPs9VcpflVxTixleWtcQC4sEOYSA7qIlRlLgvFco9apelNMC7hxWZtP069mnc6TuXkm0totLnZXb7DiOFzP9dVu7A2NWxFN9QFrQ2Bmc4sALnZbhwtFzMxCz1NRQ5NIRch9sbdfVdL3TPkgYHaoaZOgg8etuYK5b0rqvoVnUiRYnvh2dsAkWI1NtFlUdsQ14DiDEscd7ugmLStdPUyRnKFM9g2X6StqFlNgrj1WSKVCOEmS93kV2VbZIYe/WIjWajwP3Q4N9y+bMH6R4hjg4PuCO8RGnPcujwGHxe1Xvq1zWcJbOUsY0lwJuajhAjL6oMzonLUuX6VsTHTSW73PaqWDwx7wqUzr3msadDB72+4KVbE4Vnr14/aYPivFtv7IxGFqYagx0Co6GUmvdVBJeMwJe0DV0kZYvqV37PRCho6pWffQPFJvg2g1lupKpOXYlxiuTfft/ZzTl+0tLvuh4J8gE2F25hq7xTwjX1nGTmHadkA0gOLqgaQIlcUfQVn9oMrBjPszafeY8moalQhzYIeSSPVdJtu6WvymbfOAwVLD4MNourlxe6m0MIa2xDcsQfVg8JUylNcspRi+EdRiNpvw7qoxGDc9rcvZvwru2zAzmlhcHgju+zFzwk5df0+w7QXf2ftDKNXfZyG3tqX21XgdDE1KbxUY8tf6we13ek8SDryK9z2U/wC34Bnalze1pjOWw1wIMEtkECXNMW0KIScu45RUexawHp3RrNzUsBintnKXBrCAYm5FQ8vNLH+nVChl7fBYmmHTBd2QFon/AHttRqrezdn06FNtKk0NY0QB8STvJNyVDHbOoVHMq1qbXmlLmZpIbMEnLoT3RcgxuV4NLncjNXVGlhdt0qmE+21WnC4bLmBrCHuboC1rXGxsRrmzCNQudoflE2dVqdnRDi4mG9oXUmvPBru9B/WyrC/LFtPt8HQFJ2anTeDUA3OIc1pIGgvH7TV5Xg8C6u8totMwIbMncAJi5JIgc1jm0bYp8n0YMZxw0f8AuP8A6o3bN/wyOlX/APNV8KwtY0OMuDQHHi4CHHzlFXSlZzuTRPOz7r/+YP8AwSUEk6QsmVE6zfs9TUl4G/8AODcLmAZ42+KiQI/vqnhTxDv4WGVzeMXpl/Bv4d+pEsRsWmXF7WsZUMntG0KHaA8RU7PMHb80zzTbL2FSonM3M59++9xc7vGXGTeT/SLqv2zfvYl3L7Pih/FTAU2VJj/a/wDk1fmoWvC7wf59SnpSqskbITrIDuWL/wCRVTPrxozGE8BQrD3kK38U/S/5X3IWh+7+yPpZ6PMxtIMcSHNOZjwAS0kQbEiWm0iRoDNoPnY9BOzdNasXNmzKOGxLqz43Na+k1oJ4l0c134x1T/hcZ1JLR5QSjjGvg/mKo/WqVR/2SolqZ71X1X3LUce/syp6L7Me0mrVZ2XdbTo0JzGnTaA0Zj96GtniS4kCYXRLFftB+nYieeIr/KgFVftis0f7OD+riKseb6YWsdWlVe6M5adu79jpmlKlTDRDQGiSYAAEuMuMDeSSTzK5ant92rmU28jXqE+Ysov9JnTanSI51a/yMK+t8vdE9L5+xH0pws4mjUbUaHGth6cBwBp5GYpxfULYeAA8GA5sgG4sW6v/APP4d1HLTDXSCRUzZs7nXL3ltnEmbxbdYQvM9s4F1aviKn+IZY1jzlDsuUFwcSSIJ8z0XRbHxtSjh6NJzKTuzFiaVR7ruLtftLRN4kNGilTVvYpwdcmDtv0eecQym2thg14q5SK35tgoNzVBVdlsRe26F0mDo4jC4Wph6eKo3ax1VjX6MLHlrwTcguNM8IGl4PH1PR17s5FNxe5znNLXQ0B2gLCCY10O9a2xmVadUvcGtb9mbh8uQObUGVlJ7SDYyJMyLCTELKWEuTWOUeCG0vQirWdUqjFYUxVNIzUysYQYbTmIkS0ZY3qr6Lehxq1AalXD5RUew0zUPaO7IjOWtAu24vIRNq7PfTo1aUteX1u3zUhmYA6O6X2LXW0ynUGVl7IxdPD4qnVFN7WtD8zakVDLmuaDANOwzDeqi43siXlW7PVsfsXD06Y7PJRc0OFM9pkzZmnPTBJ9oaRoQDBALSL0EotZh2w5pL6VB5aMoe2KQbDgADEtJBOsm64b0k2o3FtotY2n3amZxYDSJGls1epfyU/RUnDV6zixpY9jWtFWoHEQWmO49ukR0WlyvaJnSrdnrD8sgmJEwYuJ1g7k/a81xw260m9PDgbodVd8yAlU23T+7SPR3/kFWc/T7ixj2kdhnXHemuxX4gZHh5YDmp1WsL3Ujclr2C5YcxuL6fdyuM3a4I7rKfGC9+v7FJyTtqM9qmJ/RZWcP3uzCx1NSb/x90awhFd/ZnJej3oKTUDqlWm9g0aynVeSebXsaB0eWidSvUMDQbSY2mwBrWgNa2dA0AASdTAkneSTAmFy7trUv8Fx3f3VX/TNlKntmmJ/MvHTD1/9JZRnOO6jf1RbjGW1+z+x1najimFccVzf9sUXetTqnkcNXP8A2kwx9HdQqf8Ax3/6arxOp6PdE9CPq9mWMfsWmS51N4p5hDmlrX0zNoykgQd4Mg8ETY+zKVA5mCkHb3MpU6ZOu+SRv9Ut37rKmNo0xf7LVMcMO8k8D3WTw37lMbWok3wtWTqThqguQb94jio6+94e5fS/cb4xbeI8x+Kj9vZ94eY/FZDdpUdTQcOrMvjd6sw3fhhF/u/6qrxkvQ/z6EeGXqNEYxv32+YTKkAz/h/h/wCaZLxsvQ/z6D8MvUvz6l5212jf5OzfwygO283iOhJB94C5iq+m097XiRTZ5iq4u8ggu2tSFhBO7K6oT+61rW+9Z9M0yZ07tv8AD5n+GUE7fJsJJ4Age4wVzQx73+pRceeRjD/mLz7k2Ix9Zo/OOo0huL6t/KWz5KsELJnRna1Q7iOod8ZhRGPqG4nndse5cg7aomO2c47uypm/Rxyg+aWSo8yKDj+nXqgEfsa+RTxCzqH7V4ubP67j5hpVZ+0SdHzxysmP2rrAqsyCa2JYwfdpsHue+6pOx9Fx/N0KmI4PrPJbP7RA8k8UI36u1Wi3aucfutdmd+7S+YUhnd3ixwESC5jR5lxzf5VnUMRinNhvZ0GfoMiOjjA9xQ8RhWgfnnmoTcCo5xE8mfgE6EWn123JqTyZL/fIDfEITnNizY/SME9crdRzUXMIgn80PZlvfP6lMXHUwr+HaAJaHNGvaVIdUJ/Rb6rOoBdzTACMMQATYHe6cxv7FJkSOZtzV6hhgWzlIH3nQD1ABseQjqp4WmB33tInQOMvPNxO/kUKrjs1TLckCTBs0bh1Wbl5FJBJDWw1tukSeZ1Ks4T0Zxb4eyi7LAgZ6TRBgixeDoQp7Gwhr1mU4lvrO/Vbr52HivWqNLK0D64lSlY26PJ6Po9ixUyuoEOIEHtKPeA00eSd+5Z21qEODalOHh2RxHdqDeImzjytYyCvWNr3bZrXVA1xpA6Zw05QSCCASBvC4bF08ZjBUdiMEaDqTRe+WqAbgFxJc5tiC0nQ8kY1ugT7HCY7B5CXty1G6EuYB1EgQDycAodswgA0wDwMNPhPdcOi3afdMsi47wizh4b0HFbHFQZqJHOkYy+H3T7umquM13E4mN+bv3Gg/qZXfKf3lJjaWhYOhayZ6OynycU7WVGSAC2PWY4T48QOYnwRKNRsZXAt4EElvgbx4SVon5E/7E3BUdwYOThkPv8AxRm4FkSabgOLXPPjLXEKv9mcAS2I4DKG+R7nnfkosrwYMsdwuwnnBlpHQBFvzCkaFGkz2XP6Cq5x+LY8VYacpjM88pJPlf4rPfVJ9YNfzLRm8DcfBTa9seqRwguDfNpM+SmhmoMWxvrvI5EH5E/BWaWKpn2mR+uQf8wCxWVj7LvC0eTIPmFNgnRrHHflgO/dHe94SxCzeYGG4a/qKjT7mgorKlMe3Vb45f4g1c1na31muZzLXT/1n3hTZXBMNqg/o5szv3XOcR+6pwQ7Z1dLEMOmJqeFTN/CSrTZ/wAd46g/MLknYh4s6OQc1rj5SxCz5blmXm0Fp/gIH7yXTQ8mdn2jv+I9w/BJcb/aTR7dUcu3p/6gSS6YZs5z+1qAtSovqE6SA0HoH5j5Kx9oxbrNoMojdnBnw7QgHwatCrtejQsXsZ+hTF+h7PQ9XLPq+kxI/MUSZ9t5yjqQ03/eWxIT+zcRUtUr1HfoskN8WjL7gUzsBh8PeoabDr3nEvPRrBm8ws3EY+u+1SsWg/7ukMgvoCRc+MqzgtklveyNpDXPU9c8wDLvIDTmimBbbtUxFCk8j75a2kw849rwgpmivV7uaOLaQMj9oiW+KsspU2iTmqfpPdkp+QOZ3iUaltJzu7SaXAbmjJTHlc8dyAIYT0fAILgM3g9/727wJR61VrDlbd+kCHv8Se634qdXDvLc2IqCmze0HKPEi7lTpYw+rhaYaB/vXgebWaDqfJIA9SnUjPVe2i3cSc1QxwOpP6sIOHLjeiMg31ql6h6TZvQAlGwmzyXZnk1H73Ov9dBCK6uXOLKDRUqCznn+5p9Y9Y8hwPRF0BBjWUoc/M97jDfaqPPBrTfxPuVuhSeSH1YH3aQMhvN59p3LQc0XD4EUpdJfVIh1RwEnk0ey3gAmqvi951WblZVANpYhzRrLjZo4TvQcFQ7NsbyZceJUKYLnZ3T+iPr60WnsjAmtVYwbz3uIA19yn5DR2/5Ptl5aZquF3kEW9ker77+S7Aj5qGEoBjQAIgAeSM75LRKkQ2Y+PfFRnT/qH81psNgsfbBhwM8PIZ3fJamBfmYD9cfmgDz/ANNdhdi/taY/NuPeA0a4/AG/j4LmqIynM0wd8aL2fF4VtVjmPEgiCF5Jt3ZL8NVLDJBuw7iPxG9ZtUUmO7LVbDtdxBiCOBWRtHZTtQS7nF/Hig4mlUa7tKTpHtUyfe0/Ja+GxUj4g6hCdcDqzmhRey/eEe02feJt8EnV2m1QCDvEAfDLPUArpq+DDhIsVkYzZ/FuU8Rp8IK1jNPkhqjLfgnC9J8jXKdfIm/gUBm0cpiozLxLZt1GoRH0iz1T1va36Kd2NB/vWSPvTPkdR71dWKy9hnMqju1A7kbkdd4RnbOJ3T0P9VkP2ZTf3mOg7jNx0cPnCI2viqJHe7RtrO18Hb93FKhmi1lRtm1CODXXHhePchV2vNqlNjueWf4SCFCj6TsNqzC3jIkecfFatDFUqg7jx525boS3CjBYA3+7c6mPutqPDf3ZA8yjU6tVt8zSNZLIj9qmG+9y2a+FtLmzzgH3/gsyph2z3ZHMGD5GfknsA42tU3NYeec/MH4lJC+zf+qfFknzlJFIDHwmDaT+ZpZj94313lxkDWbcVbGFYD+cfmd9ymJOt5ebDyUa2J3VHzwaO6xvDut+uKHhhUq9ymw7tAABxk7j9b0wLzcSykO4G0+YMvMcXajw8lChWfVd+apuJ1zH36qxTwFCj3sRUzO1yAz0nzUn+kBcCzDsDBoTvF9SdOfipsdFqlsYMGfEvHMTb66KT9tD1MLTBAtncIaOg3rJp4VzzL3Fx1kkkX+t8DVbmCwdhABiL7hHx/okxFFmELyHVnF7t06D9UblpODGNzVDkaNBEnwHFBxO0WUzkpA1aptANhu/G3JEwuzCSKuIIe/UMiWN6DQm0JOQ6Gph9cWBpYfpFWoOM+y1abC2m3LTaA0aAc1GpW6/X9FWfU89fqVm3ZSROpWtJ8unL60We6vndABjebfUaeajiKpcYk/h9fPmp4emY+O/wCQchQOH19fNd1+T7ZcN7Ui7vV45QfmR/lC4vB4U1KjGNnvHfuHtHyB8l69sbD5KbQLCBHQCB7lUUKRoDcmcNfrcnbqlx8VoQYe2hJjkb9Q4fNXNjOmmOg9ypbY9dvDuzN7ZwDPg5P6PVd17EtuI18eIKANw8Vk+keyG4ikWmzhdrt4P4HePwC1o1HiotUtDPF61J1NzmuEEEggxY79ECo8tlwBtqPlC7/032AXjtqY77R3wNXNG/qPh0XnzzABv9c1nVGnYt4LFteMwPX5iOP4K6CCIMcwuUxOam/tKckH1m6SRNxwP102Nn7SFQA3B0I0g3kEazZOhWR2lsUOEsJB9y5vF7LrNkiIBvFweMg3ldy2te/j4fW5KrSDuevWN3XxTjNoTiebMc5h3sI3j1P5fWi0cPtYi1RtjvGh8ND1XQYzZrHSYA5jT+R05dFz2J2SWyWjmRbzG469ea2U0+SKo0jQpVhbX9GPgb+RWdX9Hi3vMJHMabtQL8eKqtBabWjnpwBgT/XxWphNsOaO/3+ehG6x9r39E6YWUaWLxNK/rNE6bo1m3vIV+ht+nUgVGjxsdNx0PmFpMfQraQHaA6O8D4qtitjEzEO3wbP65hYmeIP4yMMKdB1w94nnPwEJliP2QAYiqOQaCB4zdOgCZ2bQojNXdndaGbgTxItf5IOL9ICR2dEZWjcBqLCSZnjqFmsouecxJuYtDpndbetHC7OtewEdBN7npHHU6wgZTw+ELtd4uOe+XH+S3MJs/QEeEbtd9hpw8AjUGAeqPHw3Dj9SoY3arKUD1naBjZmwnvEDy+ASsDSp4djRneQGt1HE7yeJWdVx1XFONPDtLKYkGofjr3TeYQ8Ls2riSKmIJaz2abdYEcN0xc7o1ldEwNa3KwQBuk7vfw3qGxpFfZ2zWUGwwS46vPrHjpoLaBFrVt++0CSeEH64qD6+oHn57p6eSr03DSx3fXipGTLt5uDO7mg4h1j+Gh4RobfFEc4bibxoJ62H9VTBzTxsBeLa7t0gjqkBKlT4jf+PHgrDAOf1y8CoM0M9CYvxG48VZwmHL3tptuSYAm0mJj38NJQM6r0I2YSTVc31jlbya31iOpAaOhXoVNqzdiYMMYA3QANbp6rbDz18VrgLVKjNsZiZuim3RM3RMRgbdBvr6trT7VM/igYF+WtUE3lx8jmHuKt7fbcW9l3jDSY92ioUB+dYSZBa3NLTfM0yRJAGpm5QB1L+Ki4XTYR0sbvtE9OSm0WSGQeyQvNPTLYXYvL2D8242j2HcOQN4/kvTmKvtHCNqMcxwkOEH+R3Hek1Y0zwtzI6b+nHRKhQAdnbYkQb2IHHnAiVt7b2O6hULHX3tdfvDcbb7QQsjJHThxtP11UFF/D1Z1+vHpG9WM5G+ZngJ+oKoAbxxjlxAN+StMq/LqTF/ifNIYd7Q64sbgam3RVK1PiB8jHC9lZgRM+YsPfzCln3HjbT59T70JhRh4vZzXjS+7jp7MLIxGAeDvPE3za8I+ua6ypR4XF7TvuCBHP4eKrvZI0nd+kJ/p8FopENHHupm5n3wd5Hw4zbSFdwm1ajAAXZgNQ4zB0F92/kIWji9n6ka7yI63bx+uaxcRTLQJ6acNJnwt8JWikmKjep7ZpkAlpHLunS2pTrme14xO+9/gmRigNVmHaPW0i5nWT8CCLafM7XancBfWNxAIAmb8Fm4nEhjZq33im0yf2yNBJJjTyVPBYati3DMMtMX0IY0QCdZzHny4KWMtYnab6tQU6IdJkTHe5ZNcoIGvDhK2th+jgpFrq0PdaIuG9Y9a3L8Vd2bs2nQbDBc6u9oxz4SNPjCtOq8TvI4cyJnms3IpILpEi3jy42+iqlapNxfxG/d0/BNWqcNLb4J9+75clHKS4xusbTG7wP10QEAQSNDNwBAM20kqTjIBnneJuePnbrzRBViSIA3XtOh3zFzoq9Wp4nU6T3gJE7jMjhdIANUz/QzoIj4cFLsxF7E2nhNhPKdeqVr2MeMG9h7vqVOky4M3gyI3AWAsZnSyGNDyBHLpuEQLj6PJdX6DbPLnuqOkhoDGTrLxL/JpgfrBcx2ZmwJM6fK3iIXq/o9s8UaTGb2jvc3G7j5mPAJxQpM16LICMUzVKVqZiOiaFJ6QQBk7YbcH9F4tf2Twvv9/RY1P1aTovcS2wEWbfdpPmVs7XIBZpBJBmIkxYk8p1+MTkUW91og5u9aTM+sSd+hJuN3OUAdHgnyPI+YB4c1YNj1VDZVUHTpblO7cNFoPCAIHVSS1Cix0pDMf0i2MMRTLbZhJYeB4E8DA8gdy8qxWGLXEOaQRI4GRYjrp/Je3OauN9NdhB4NZgGZo74j2QRD+o0PEdFMl3KTPPIIgXBjgRvi/wCHIb0mOO517xNpnURvN/gpPZBHx33ngU02vbnex3R71AyzhMVMDSDHMCfr8dUZpmwtNz/Xdp9bsfGNtLTDh1IIjUnWOUaeaJs/aYcIPdcDBmSWaRqIjdrHxJQJmtTdud4yL79ecdSnfSDr2B1HPgBIF9UIOMaGLk242Hjr5KTS4HW8wLyeY7pjfpvhAwNQEEAgN56C8RJ0Cr4jDh1og8denqg/PTRaDnh2umgBFxpY+YMINShlk7rEg6zyOpKaYqMh+y3TZrzzGYA8SBkPxKZapaeLvC4884TqshUeWPqE1JJMkSTN5AMGeK9W2VSaKcAAANkAAACzdAkknMSHquM/tR4Q4x0UMS0WsNY8INvckksyyvWtni3ei1rSbIrB9fsn8AnSQCA4g+r1b8lQb65/aHxSSVIRYwdzTBuC5oI3HvtF09I69f8ApcfiJSSUDRq+jrR9oo2/3jf4l6vgNAkktIcESL25M7XwKSSskd25IJJIAztr+rO/O2/7QWVg6TS57S0QapBECCAWkSEkkxmhs+xaBYQDG7ctc/JJJIRAfXvUCb/XNJJAwjUGo0EgEWJg9DuSSSBHjW0B33/rkeEusgOFz0BTJLMtgKjyCYJtcX0MG44aDyC5/aziKzSD7RHhOnTvHzKSSpciOo2bekJ4x4SbdFN3s/XttHwASSUMpBHeqf1nfwhWY9XnknnOeZSSQAFoskkkmSf/2Q=="/>
          <p:cNvSpPr>
            <a:spLocks noChangeAspect="1" noChangeArrowheads="1"/>
          </p:cNvSpPr>
          <p:nvPr/>
        </p:nvSpPr>
        <p:spPr bwMode="auto">
          <a:xfrm>
            <a:off x="1679576" y="-1881188"/>
            <a:ext cx="5229225" cy="39243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38918" name="Picture 6" descr="http://www.airbus.com/fileadmin/media_gallery/aircraft_pages_photo_galleries/a380-gallery/A380_On_Groun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19537" y="3285772"/>
            <a:ext cx="3501033" cy="2447485"/>
          </a:xfrm>
          <a:prstGeom prst="rect">
            <a:avLst/>
          </a:prstGeom>
          <a:noFill/>
        </p:spPr>
      </p:pic>
      <p:pic>
        <p:nvPicPr>
          <p:cNvPr id="38920" name="Picture 8" descr="http://www.airbus.com/fileadmin/media_gallery/aircraft_pages_photo_galleries/a380-gallery/A380_at_hub_from_side_London_Heathrow_Airport.jp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16080" y="3284984"/>
            <a:ext cx="3312368" cy="24842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219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1076470" y="116235"/>
            <a:ext cx="10004613" cy="74238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smtClean="0">
                <a:latin typeface="+mj-lt"/>
              </a:rPr>
              <a:t>Airport Map of </a:t>
            </a:r>
            <a:r>
              <a:rPr lang="en-US" sz="2800" b="1" dirty="0">
                <a:latin typeface="+mj-lt"/>
              </a:rPr>
              <a:t>Maharashtra</a:t>
            </a:r>
            <a:endParaRPr lang="en-GB" sz="2800" b="1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1F95E-1F0D-4576-B65F-240538740D51}" type="slidenum">
              <a:rPr lang="en-IN" smtClean="0"/>
              <a:t>2</a:t>
            </a:fld>
            <a:endParaRPr lang="en-IN" dirty="0"/>
          </a:p>
        </p:txBody>
      </p:sp>
      <p:grpSp>
        <p:nvGrpSpPr>
          <p:cNvPr id="70" name="Group 69"/>
          <p:cNvGrpSpPr>
            <a:grpSpLocks/>
          </p:cNvGrpSpPr>
          <p:nvPr/>
        </p:nvGrpSpPr>
        <p:grpSpPr bwMode="auto">
          <a:xfrm>
            <a:off x="1086523" y="511189"/>
            <a:ext cx="10014665" cy="731827"/>
            <a:chOff x="0" y="306705"/>
            <a:chExt cx="9144000" cy="731520"/>
          </a:xfrm>
        </p:grpSpPr>
        <p:cxnSp>
          <p:nvCxnSpPr>
            <p:cNvPr id="71" name="Straight Connector 70"/>
            <p:cNvCxnSpPr/>
            <p:nvPr/>
          </p:nvCxnSpPr>
          <p:spPr>
            <a:xfrm flipV="1">
              <a:off x="0" y="676432"/>
              <a:ext cx="9144000" cy="9521"/>
            </a:xfrm>
            <a:prstGeom prst="line">
              <a:avLst/>
            </a:prstGeom>
            <a:ln w="57150">
              <a:solidFill>
                <a:srgbClr val="FF0000">
                  <a:alpha val="7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Oval 71"/>
            <p:cNvSpPr/>
            <p:nvPr/>
          </p:nvSpPr>
          <p:spPr>
            <a:xfrm>
              <a:off x="173038" y="306705"/>
              <a:ext cx="731837" cy="73152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F0000">
                  <a:alpha val="70000"/>
                </a:srgb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endParaRPr>
            </a:p>
          </p:txBody>
        </p:sp>
      </p:grpSp>
      <p:pic>
        <p:nvPicPr>
          <p:cNvPr id="73" name="Picture 2" descr="C:\Projects\MADC\MADC 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5130" y="5816619"/>
            <a:ext cx="990600" cy="98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Rectangle 73"/>
          <p:cNvSpPr/>
          <p:nvPr/>
        </p:nvSpPr>
        <p:spPr>
          <a:xfrm>
            <a:off x="1086523" y="6636440"/>
            <a:ext cx="10004612" cy="221560"/>
          </a:xfrm>
          <a:prstGeom prst="rect">
            <a:avLst/>
          </a:prstGeom>
          <a:solidFill>
            <a:srgbClr val="FF0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2059679" y="1202399"/>
            <a:ext cx="8687210" cy="5034913"/>
            <a:chOff x="399979" y="1447800"/>
            <a:chExt cx="8360635" cy="5034913"/>
          </a:xfrm>
        </p:grpSpPr>
        <p:pic>
          <p:nvPicPr>
            <p:cNvPr id="66" name="Picture 2" descr="Maharashtra Map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1447800"/>
              <a:ext cx="8229600" cy="502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7" name="Isosceles Triangle 66"/>
            <p:cNvSpPr/>
            <p:nvPr/>
          </p:nvSpPr>
          <p:spPr>
            <a:xfrm>
              <a:off x="3200400" y="2362200"/>
              <a:ext cx="146304" cy="152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Isosceles Triangle 128"/>
            <p:cNvSpPr/>
            <p:nvPr/>
          </p:nvSpPr>
          <p:spPr>
            <a:xfrm>
              <a:off x="3378729" y="4510825"/>
              <a:ext cx="146304" cy="152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Isosceles Triangle 129"/>
            <p:cNvSpPr/>
            <p:nvPr/>
          </p:nvSpPr>
          <p:spPr>
            <a:xfrm>
              <a:off x="2362200" y="5410200"/>
              <a:ext cx="146304" cy="152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Isosceles Triangle 130"/>
            <p:cNvSpPr/>
            <p:nvPr/>
          </p:nvSpPr>
          <p:spPr>
            <a:xfrm>
              <a:off x="4651248" y="2362200"/>
              <a:ext cx="146304" cy="152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Isosceles Triangle 131"/>
            <p:cNvSpPr/>
            <p:nvPr/>
          </p:nvSpPr>
          <p:spPr>
            <a:xfrm>
              <a:off x="7239000" y="2209800"/>
              <a:ext cx="146304" cy="152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Isosceles Triangle 132"/>
            <p:cNvSpPr/>
            <p:nvPr/>
          </p:nvSpPr>
          <p:spPr>
            <a:xfrm>
              <a:off x="1371600" y="3657600"/>
              <a:ext cx="146304" cy="152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Isosceles Triangle 133"/>
            <p:cNvSpPr/>
            <p:nvPr/>
          </p:nvSpPr>
          <p:spPr>
            <a:xfrm>
              <a:off x="5029200" y="3657600"/>
              <a:ext cx="146304" cy="152400"/>
            </a:xfrm>
            <a:prstGeom prst="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Isosceles Triangle 134"/>
            <p:cNvSpPr/>
            <p:nvPr/>
          </p:nvSpPr>
          <p:spPr>
            <a:xfrm>
              <a:off x="2895605" y="2409444"/>
              <a:ext cx="146304" cy="1524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Isosceles Triangle 135"/>
            <p:cNvSpPr/>
            <p:nvPr/>
          </p:nvSpPr>
          <p:spPr>
            <a:xfrm>
              <a:off x="1361039" y="3856037"/>
              <a:ext cx="146304" cy="15240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Isosceles Triangle 136"/>
            <p:cNvSpPr/>
            <p:nvPr/>
          </p:nvSpPr>
          <p:spPr>
            <a:xfrm>
              <a:off x="2976267" y="4358425"/>
              <a:ext cx="146304" cy="152400"/>
            </a:xfrm>
            <a:prstGeom prst="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Isosceles Triangle 137"/>
            <p:cNvSpPr/>
            <p:nvPr/>
          </p:nvSpPr>
          <p:spPr>
            <a:xfrm>
              <a:off x="3736848" y="4136395"/>
              <a:ext cx="146304" cy="152400"/>
            </a:xfrm>
            <a:prstGeom prst="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Isosceles Triangle 138"/>
            <p:cNvSpPr/>
            <p:nvPr/>
          </p:nvSpPr>
          <p:spPr>
            <a:xfrm>
              <a:off x="5559552" y="2819400"/>
              <a:ext cx="146304" cy="152400"/>
            </a:xfrm>
            <a:prstGeom prst="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Isosceles Triangle 139"/>
            <p:cNvSpPr/>
            <p:nvPr/>
          </p:nvSpPr>
          <p:spPr>
            <a:xfrm>
              <a:off x="1802401" y="4861718"/>
              <a:ext cx="146304" cy="152400"/>
            </a:xfrm>
            <a:prstGeom prst="triangl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2605141" y="4136395"/>
              <a:ext cx="74892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Baramati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Isosceles Triangle 141"/>
            <p:cNvSpPr/>
            <p:nvPr/>
          </p:nvSpPr>
          <p:spPr>
            <a:xfrm>
              <a:off x="5301934" y="2438400"/>
              <a:ext cx="146304" cy="1524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Isosceles Triangle 142"/>
            <p:cNvSpPr/>
            <p:nvPr/>
          </p:nvSpPr>
          <p:spPr>
            <a:xfrm>
              <a:off x="6719858" y="2743200"/>
              <a:ext cx="146304" cy="1524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Isosceles Triangle 143"/>
            <p:cNvSpPr/>
            <p:nvPr/>
          </p:nvSpPr>
          <p:spPr>
            <a:xfrm>
              <a:off x="2735175" y="2895600"/>
              <a:ext cx="146304" cy="152400"/>
            </a:xfrm>
            <a:prstGeom prst="triangl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3463553" y="4857454"/>
              <a:ext cx="78899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Boramani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3463553" y="4434625"/>
              <a:ext cx="59343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Hotagi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Isosceles Triangle 146"/>
            <p:cNvSpPr/>
            <p:nvPr/>
          </p:nvSpPr>
          <p:spPr>
            <a:xfrm>
              <a:off x="2320172" y="4929336"/>
              <a:ext cx="146304" cy="1524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2406965" y="4867037"/>
              <a:ext cx="56137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Karad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2531988" y="3109685"/>
              <a:ext cx="54694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Shirdi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Isosceles Triangle 149"/>
            <p:cNvSpPr/>
            <p:nvPr/>
          </p:nvSpPr>
          <p:spPr>
            <a:xfrm>
              <a:off x="2618130" y="4557485"/>
              <a:ext cx="146304" cy="1524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2691944" y="4494563"/>
              <a:ext cx="66396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Phaltan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1958007" y="3813261"/>
              <a:ext cx="97013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Amby</a:t>
              </a:r>
              <a:r>
                <a:rPr lang="en-US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Valley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Isosceles Triangle 152"/>
            <p:cNvSpPr/>
            <p:nvPr/>
          </p:nvSpPr>
          <p:spPr>
            <a:xfrm>
              <a:off x="2995650" y="2005913"/>
              <a:ext cx="146304" cy="152400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3096878" y="1961778"/>
              <a:ext cx="63991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Shirpur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1476246" y="3556019"/>
              <a:ext cx="49084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Juhu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1509519" y="3809919"/>
              <a:ext cx="51328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MIAL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7" name="Isosceles Triangle 156"/>
            <p:cNvSpPr/>
            <p:nvPr/>
          </p:nvSpPr>
          <p:spPr>
            <a:xfrm>
              <a:off x="6401014" y="2345050"/>
              <a:ext cx="146304" cy="152400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8" name="Isosceles Triangle 157"/>
            <p:cNvSpPr/>
            <p:nvPr/>
          </p:nvSpPr>
          <p:spPr>
            <a:xfrm>
              <a:off x="2128581" y="4250048"/>
              <a:ext cx="146304" cy="152400"/>
            </a:xfrm>
            <a:prstGeom prst="triangl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Isosceles Triangle 158"/>
            <p:cNvSpPr/>
            <p:nvPr/>
          </p:nvSpPr>
          <p:spPr>
            <a:xfrm>
              <a:off x="3324429" y="2854816"/>
              <a:ext cx="146304" cy="152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399979" y="3997895"/>
              <a:ext cx="100860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Navi</a:t>
              </a:r>
              <a:r>
                <a:rPr lang="en-US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Mumbai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62" name="Group 161"/>
            <p:cNvGrpSpPr/>
            <p:nvPr/>
          </p:nvGrpSpPr>
          <p:grpSpPr>
            <a:xfrm>
              <a:off x="5689598" y="3536032"/>
              <a:ext cx="3071016" cy="2616101"/>
              <a:chOff x="5562600" y="4129036"/>
              <a:chExt cx="3071016" cy="2616101"/>
            </a:xfrm>
          </p:grpSpPr>
          <p:sp>
            <p:nvSpPr>
              <p:cNvPr id="171" name="TextBox 170"/>
              <p:cNvSpPr txBox="1"/>
              <p:nvPr/>
            </p:nvSpPr>
            <p:spPr>
              <a:xfrm>
                <a:off x="5709597" y="4129036"/>
                <a:ext cx="2924019" cy="2616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AAI </a:t>
                </a:r>
              </a:p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MIAL</a:t>
                </a:r>
              </a:p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MIL</a:t>
                </a:r>
              </a:p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MIDC</a:t>
                </a:r>
              </a:p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MADCL</a:t>
                </a:r>
              </a:p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HAL</a:t>
                </a:r>
              </a:p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Private</a:t>
                </a:r>
              </a:p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CIDCO</a:t>
                </a:r>
              </a:p>
              <a:p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MoD</a:t>
                </a:r>
                <a:endParaRPr lang="en-US" sz="1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IAF/ AAI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Isosceles Triangle 171"/>
              <p:cNvSpPr/>
              <p:nvPr/>
            </p:nvSpPr>
            <p:spPr>
              <a:xfrm>
                <a:off x="5566659" y="4259021"/>
                <a:ext cx="146304" cy="152400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Isosceles Triangle 172"/>
              <p:cNvSpPr/>
              <p:nvPr/>
            </p:nvSpPr>
            <p:spPr>
              <a:xfrm>
                <a:off x="5569621" y="4481736"/>
                <a:ext cx="146304" cy="152400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Isosceles Triangle 173"/>
              <p:cNvSpPr/>
              <p:nvPr/>
            </p:nvSpPr>
            <p:spPr>
              <a:xfrm>
                <a:off x="5573817" y="4710890"/>
                <a:ext cx="146304" cy="152400"/>
              </a:xfrm>
              <a:prstGeom prst="triangl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Isosceles Triangle 174"/>
              <p:cNvSpPr/>
              <p:nvPr/>
            </p:nvSpPr>
            <p:spPr>
              <a:xfrm>
                <a:off x="5599285" y="4984748"/>
                <a:ext cx="146304" cy="152400"/>
              </a:xfrm>
              <a:prstGeom prst="triangl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Isosceles Triangle 175"/>
              <p:cNvSpPr/>
              <p:nvPr/>
            </p:nvSpPr>
            <p:spPr>
              <a:xfrm>
                <a:off x="5569621" y="5209156"/>
                <a:ext cx="146304" cy="152400"/>
              </a:xfrm>
              <a:prstGeom prst="triangl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Isosceles Triangle 176"/>
              <p:cNvSpPr/>
              <p:nvPr/>
            </p:nvSpPr>
            <p:spPr>
              <a:xfrm>
                <a:off x="5566959" y="5425180"/>
                <a:ext cx="146304" cy="152400"/>
              </a:xfrm>
              <a:prstGeom prst="triangle">
                <a:avLst/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Isosceles Triangle 177"/>
              <p:cNvSpPr/>
              <p:nvPr/>
            </p:nvSpPr>
            <p:spPr>
              <a:xfrm>
                <a:off x="5562600" y="5641204"/>
                <a:ext cx="146304" cy="152400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Isosceles Triangle 178"/>
              <p:cNvSpPr/>
              <p:nvPr/>
            </p:nvSpPr>
            <p:spPr>
              <a:xfrm>
                <a:off x="5578013" y="5920852"/>
                <a:ext cx="146304" cy="152400"/>
              </a:xfrm>
              <a:prstGeom prst="triangle">
                <a:avLst/>
              </a:prstGeom>
              <a:solidFill>
                <a:srgbClr val="7030A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63" name="Picture 16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3326" y="5943600"/>
              <a:ext cx="1355474" cy="539113"/>
            </a:xfrm>
            <a:prstGeom prst="rect">
              <a:avLst/>
            </a:prstGeom>
          </p:spPr>
        </p:pic>
        <p:sp>
          <p:nvSpPr>
            <p:cNvPr id="164" name="Isosceles Triangle 163"/>
            <p:cNvSpPr/>
            <p:nvPr/>
          </p:nvSpPr>
          <p:spPr>
            <a:xfrm>
              <a:off x="4520769" y="4065449"/>
              <a:ext cx="146304" cy="152400"/>
            </a:xfrm>
            <a:prstGeom prst="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Isosceles Triangle 164"/>
            <p:cNvSpPr/>
            <p:nvPr/>
          </p:nvSpPr>
          <p:spPr>
            <a:xfrm>
              <a:off x="1904372" y="3890425"/>
              <a:ext cx="146304" cy="152400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6" name="Isosceles Triangle 165"/>
            <p:cNvSpPr/>
            <p:nvPr/>
          </p:nvSpPr>
          <p:spPr>
            <a:xfrm>
              <a:off x="5686158" y="5543872"/>
              <a:ext cx="146304" cy="152400"/>
            </a:xfrm>
            <a:prstGeom prst="triangl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7" name="Isosceles Triangle 166"/>
            <p:cNvSpPr/>
            <p:nvPr/>
          </p:nvSpPr>
          <p:spPr>
            <a:xfrm>
              <a:off x="2050676" y="5952180"/>
              <a:ext cx="146304" cy="152400"/>
            </a:xfrm>
            <a:prstGeom prst="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8" name="Isosceles Triangle 167"/>
            <p:cNvSpPr/>
            <p:nvPr/>
          </p:nvSpPr>
          <p:spPr>
            <a:xfrm>
              <a:off x="5700815" y="5759896"/>
              <a:ext cx="146304" cy="152400"/>
            </a:xfrm>
            <a:prstGeom prst="triangl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9" name="Isosceles Triangle 168"/>
            <p:cNvSpPr/>
            <p:nvPr/>
          </p:nvSpPr>
          <p:spPr>
            <a:xfrm>
              <a:off x="2268248" y="3705912"/>
              <a:ext cx="146304" cy="1524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2408336" y="3633085"/>
              <a:ext cx="110959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Raj </a:t>
              </a:r>
              <a:r>
                <a:rPr lang="en-US" sz="11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Gurunagar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0" name="Isosceles Triangle 179"/>
          <p:cNvSpPr/>
          <p:nvPr/>
        </p:nvSpPr>
        <p:spPr>
          <a:xfrm>
            <a:off x="3012493" y="3761042"/>
            <a:ext cx="152019" cy="152400"/>
          </a:xfrm>
          <a:prstGeom prst="triangle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39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752778"/>
              </p:ext>
            </p:extLst>
          </p:nvPr>
        </p:nvGraphicFramePr>
        <p:xfrm>
          <a:off x="1086522" y="1574911"/>
          <a:ext cx="10004613" cy="3913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1077"/>
                <a:gridCol w="2529918"/>
                <a:gridCol w="2746472"/>
                <a:gridCol w="3367146"/>
              </a:tblGrid>
              <a:tr h="7295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Sr.</a:t>
                      </a:r>
                      <a:endParaRPr lang="en-IN" sz="20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No</a:t>
                      </a:r>
                      <a:endParaRPr lang="en-IN" sz="20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Airport</a:t>
                      </a:r>
                      <a:endParaRPr lang="en-IN" sz="20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Operator/Owner</a:t>
                      </a:r>
                      <a:endParaRPr lang="en-IN" sz="20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Runway Length (m)</a:t>
                      </a:r>
                      <a:endParaRPr lang="en-IN" sz="20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537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20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Kolhapur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AAI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1,370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537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</a:t>
                      </a:r>
                      <a:endParaRPr lang="en-IN" sz="20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Solapur (Hotagi)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AAI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2,009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489" marR="29489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537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N" sz="20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Jalgaon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AAI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1,700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537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IN" sz="20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Amravati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MADC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1,372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537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IN" sz="20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Nanded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MIDC/Reliance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489" marR="29489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2,300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489" marR="29489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537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IN" sz="20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Sindhudurg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MIDC- IRB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489" marR="29489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3170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489" marR="29489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537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IN" sz="20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Ratnagiri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MoD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- ICG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1372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537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IN" sz="20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Nasik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HAL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3582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537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IN" sz="20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Gondia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AAI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2290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076470" y="116235"/>
            <a:ext cx="10004613" cy="8654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Airports </a:t>
            </a:r>
            <a:r>
              <a:rPr lang="en-US" sz="2800" b="1" dirty="0" smtClean="0">
                <a:solidFill>
                  <a:schemeClr val="tx1"/>
                </a:solidFill>
              </a:rPr>
              <a:t>in Maharashtra under</a:t>
            </a:r>
          </a:p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 Regional Connectivity Scheme (RCS)</a:t>
            </a:r>
            <a:endParaRPr lang="en-GB" sz="2800" b="1" dirty="0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1086523" y="678221"/>
            <a:ext cx="10014665" cy="731827"/>
            <a:chOff x="0" y="306705"/>
            <a:chExt cx="9144000" cy="731520"/>
          </a:xfrm>
        </p:grpSpPr>
        <p:cxnSp>
          <p:nvCxnSpPr>
            <p:cNvPr id="9" name="Straight Connector 8"/>
            <p:cNvCxnSpPr/>
            <p:nvPr/>
          </p:nvCxnSpPr>
          <p:spPr>
            <a:xfrm flipV="1">
              <a:off x="0" y="676432"/>
              <a:ext cx="9144000" cy="9521"/>
            </a:xfrm>
            <a:prstGeom prst="line">
              <a:avLst/>
            </a:prstGeom>
            <a:ln w="57150">
              <a:solidFill>
                <a:srgbClr val="FF0000">
                  <a:alpha val="7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/>
            <p:cNvSpPr/>
            <p:nvPr/>
          </p:nvSpPr>
          <p:spPr>
            <a:xfrm>
              <a:off x="173038" y="306705"/>
              <a:ext cx="731837" cy="73152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F0000">
                  <a:alpha val="70000"/>
                </a:srgb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endParaRPr>
            </a:p>
          </p:txBody>
        </p:sp>
      </p:grpSp>
      <p:pic>
        <p:nvPicPr>
          <p:cNvPr id="11" name="Picture 2" descr="C:\Projects\MADC\MADC 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5130" y="5816619"/>
            <a:ext cx="990600" cy="98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086523" y="6636440"/>
            <a:ext cx="10004612" cy="221560"/>
          </a:xfrm>
          <a:prstGeom prst="rect">
            <a:avLst/>
          </a:prstGeom>
          <a:solidFill>
            <a:srgbClr val="FF0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84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Projects\MADC\MADC 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5130" y="5816619"/>
            <a:ext cx="990600" cy="98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887739" y="622595"/>
            <a:ext cx="10642845" cy="5998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1" algn="just"/>
            <a:endParaRPr lang="en-IN" sz="2400" b="1" dirty="0" smtClean="0">
              <a:solidFill>
                <a:prstClr val="black"/>
              </a:solidFill>
              <a:latin typeface="Calibri Light" panose="020F0302020204030204"/>
            </a:endParaRP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n-IN" sz="2400" b="1" dirty="0" smtClean="0">
                <a:solidFill>
                  <a:prstClr val="black"/>
                </a:solidFill>
                <a:latin typeface="Calibri Light" panose="020F0302020204030204"/>
              </a:rPr>
              <a:t>Existing airports at </a:t>
            </a:r>
            <a:r>
              <a:rPr lang="en-IN" sz="2400" b="1" dirty="0" err="1" smtClean="0">
                <a:solidFill>
                  <a:prstClr val="black"/>
                </a:solidFill>
                <a:latin typeface="Calibri Light" panose="020F0302020204030204"/>
              </a:rPr>
              <a:t>Mumbai,Pune,Nagpur</a:t>
            </a:r>
            <a:r>
              <a:rPr lang="en-IN" sz="2400" b="1" dirty="0" smtClean="0">
                <a:solidFill>
                  <a:prstClr val="black"/>
                </a:solidFill>
                <a:latin typeface="Calibri Light" panose="020F0302020204030204"/>
              </a:rPr>
              <a:t> &amp; Aurangabad will not be covered under RCS but flight will originate or terminate at one of these airports from RCS airports.  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n-IN" sz="2400" b="1" dirty="0" smtClean="0">
                <a:solidFill>
                  <a:prstClr val="black"/>
                </a:solidFill>
                <a:latin typeface="Calibri Light" panose="020F0302020204030204"/>
              </a:rPr>
              <a:t>Rate of VAT applicable on ATF is 24% at Mumbai and Pune whereas it is 4% at Nagpur &amp; Aurangabad. The </a:t>
            </a:r>
            <a:r>
              <a:rPr lang="en-IN" sz="2400" b="1" dirty="0" err="1" smtClean="0">
                <a:solidFill>
                  <a:prstClr val="black"/>
                </a:solidFill>
                <a:latin typeface="Calibri Light" panose="020F0302020204030204"/>
              </a:rPr>
              <a:t>GoM</a:t>
            </a:r>
            <a:r>
              <a:rPr lang="en-IN" sz="2400" b="1" dirty="0" smtClean="0">
                <a:solidFill>
                  <a:prstClr val="black"/>
                </a:solidFill>
                <a:latin typeface="Calibri Light" panose="020F0302020204030204"/>
              </a:rPr>
              <a:t> will bring VAT down to 1% on ATF sold at RCS approved Airports for a period of 10 </a:t>
            </a:r>
            <a:r>
              <a:rPr lang="en-IN" sz="2400" b="1" dirty="0" err="1" smtClean="0">
                <a:solidFill>
                  <a:prstClr val="black"/>
                </a:solidFill>
                <a:latin typeface="Calibri Light" panose="020F0302020204030204"/>
              </a:rPr>
              <a:t>Yrs</a:t>
            </a:r>
            <a:r>
              <a:rPr lang="en-IN" sz="2400" b="1" dirty="0" smtClean="0">
                <a:solidFill>
                  <a:prstClr val="black"/>
                </a:solidFill>
                <a:latin typeface="Calibri Light" panose="020F0302020204030204"/>
              </a:rPr>
              <a:t> &amp; covered under RCS.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n-IN" sz="1200" b="1" dirty="0" smtClean="0">
              <a:solidFill>
                <a:prstClr val="black"/>
              </a:solidFill>
              <a:latin typeface="Calibri Light" panose="020F0302020204030204"/>
            </a:endParaRP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n-IN" sz="2400" b="1" dirty="0" smtClean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IN" sz="2400" b="1" dirty="0" err="1" smtClean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GoM</a:t>
            </a:r>
            <a:r>
              <a:rPr lang="en-IN" sz="2400" b="1" dirty="0" smtClean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is agreeable to the fare structure as proposed in policy.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n-IN" sz="2400" b="1" dirty="0" err="1" smtClean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GoM</a:t>
            </a:r>
            <a:r>
              <a:rPr lang="en-IN" sz="2400" b="1" dirty="0" smtClean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is also agreeable to the concessions applicable to cargo operations &amp; helicopter services.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n-IN" sz="2400" b="1" dirty="0" err="1" smtClean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GoM</a:t>
            </a:r>
            <a:r>
              <a:rPr lang="en-IN" sz="2400" b="1" dirty="0" smtClean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will provide police &amp; fire protection services free of charge to airport eligible under RCS.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n-IN" sz="2400" b="1" dirty="0" err="1" smtClean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GoM</a:t>
            </a:r>
            <a:r>
              <a:rPr lang="en-IN" sz="2400" b="1" dirty="0" smtClean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agrees to provide power, water &amp; other utilities at concessional rates.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n-IN" sz="2400" b="1" dirty="0" smtClean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Land required for expansion of any existing airport eligible for RCS then </a:t>
            </a:r>
            <a:r>
              <a:rPr lang="en-IN" sz="2400" b="1" dirty="0" err="1" smtClean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GoM</a:t>
            </a:r>
            <a:r>
              <a:rPr lang="en-IN" sz="2400" b="1" dirty="0" smtClean="0">
                <a:solidFill>
                  <a:prstClr val="black"/>
                </a:solidFill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will make available minimum required land free of cost and free from all encumbrances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1076470" y="24795"/>
            <a:ext cx="10004613" cy="74238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smtClean="0">
                <a:solidFill>
                  <a:prstClr val="black"/>
                </a:solidFill>
              </a:rPr>
              <a:t>Incentives by Government of Maharashtra for RCS</a:t>
            </a:r>
            <a:endParaRPr lang="en-GB" sz="2800" b="1" dirty="0">
              <a:solidFill>
                <a:prstClr val="black"/>
              </a:solidFill>
              <a:latin typeface="Calibri Light" panose="020F0302020204030204"/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066418" y="403249"/>
            <a:ext cx="10014665" cy="731827"/>
            <a:chOff x="0" y="306705"/>
            <a:chExt cx="9144000" cy="731520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0" y="676432"/>
              <a:ext cx="9144000" cy="9521"/>
            </a:xfrm>
            <a:prstGeom prst="line">
              <a:avLst/>
            </a:prstGeom>
            <a:ln w="57150">
              <a:solidFill>
                <a:srgbClr val="FF0000">
                  <a:alpha val="7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173038" y="306705"/>
              <a:ext cx="731837" cy="73152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F0000">
                  <a:alpha val="70000"/>
                </a:srgb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itchFamily="34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1086523" y="6636440"/>
            <a:ext cx="10004612" cy="221560"/>
          </a:xfrm>
          <a:prstGeom prst="rect">
            <a:avLst/>
          </a:prstGeom>
          <a:solidFill>
            <a:srgbClr val="FF0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546A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03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Projects\MADC\MADC 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5130" y="5816619"/>
            <a:ext cx="990600" cy="98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887739" y="622595"/>
            <a:ext cx="10642845" cy="5998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1" algn="just"/>
            <a:endParaRPr lang="en-IN" sz="2400" b="1" dirty="0" smtClean="0">
              <a:solidFill>
                <a:prstClr val="black"/>
              </a:solidFill>
              <a:latin typeface="Calibri Light" panose="020F0302020204030204"/>
            </a:endParaRP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endParaRPr lang="en-IN" sz="2400" b="1" dirty="0" smtClean="0">
              <a:solidFill>
                <a:prstClr val="black"/>
              </a:solidFill>
              <a:latin typeface="Calibri Light" panose="020F0302020204030204"/>
            </a:endParaRP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n-IN" sz="2400" b="1" dirty="0" smtClean="0">
                <a:solidFill>
                  <a:prstClr val="black"/>
                </a:solidFill>
                <a:latin typeface="Calibri Light" panose="020F0302020204030204"/>
              </a:rPr>
              <a:t>LTC to all employees of </a:t>
            </a:r>
            <a:r>
              <a:rPr lang="en-IN" sz="2400" b="1" dirty="0" err="1" smtClean="0">
                <a:solidFill>
                  <a:prstClr val="black"/>
                </a:solidFill>
                <a:latin typeface="Calibri Light" panose="020F0302020204030204"/>
              </a:rPr>
              <a:t>GoM</a:t>
            </a:r>
            <a:r>
              <a:rPr lang="en-IN" sz="2400" b="1" dirty="0" smtClean="0">
                <a:solidFill>
                  <a:prstClr val="black"/>
                </a:solidFill>
                <a:latin typeface="Calibri Light" panose="020F0302020204030204"/>
              </a:rPr>
              <a:t>  </a:t>
            </a:r>
            <a:r>
              <a:rPr lang="en-IN" sz="2400" b="1" dirty="0" err="1" smtClean="0">
                <a:solidFill>
                  <a:prstClr val="black"/>
                </a:solidFill>
                <a:latin typeface="Calibri Light" panose="020F0302020204030204"/>
              </a:rPr>
              <a:t>upto</a:t>
            </a:r>
            <a:r>
              <a:rPr lang="en-IN" sz="2400" b="1" dirty="0" smtClean="0">
                <a:solidFill>
                  <a:prstClr val="black"/>
                </a:solidFill>
                <a:latin typeface="Calibri Light" panose="020F0302020204030204"/>
              </a:rPr>
              <a:t> their normal entitlement shall be granted by RCS flights. 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endParaRPr lang="en-IN" sz="2400" b="1" dirty="0">
              <a:solidFill>
                <a:prstClr val="black"/>
              </a:solidFill>
              <a:latin typeface="Calibri Light" panose="020F0302020204030204"/>
            </a:endParaRP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n-IN" sz="2400" b="1" dirty="0" smtClean="0">
                <a:solidFill>
                  <a:prstClr val="black"/>
                </a:solidFill>
                <a:latin typeface="Calibri Light" panose="020F0302020204030204"/>
              </a:rPr>
              <a:t>Creation of separate aviation Security wing by MSSC ( Maharashtra Security Corporation ) as per BCAS standards.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endParaRPr lang="en-IN" sz="2400" b="1" dirty="0" smtClean="0">
              <a:solidFill>
                <a:prstClr val="black"/>
              </a:solidFill>
              <a:latin typeface="Calibri Light" panose="020F0302020204030204"/>
            </a:endParaRP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n-IN" sz="2400" b="1" dirty="0" err="1" smtClean="0">
                <a:solidFill>
                  <a:prstClr val="black"/>
                </a:solidFill>
                <a:latin typeface="Calibri Light" panose="020F0302020204030204"/>
              </a:rPr>
              <a:t>GoM</a:t>
            </a:r>
            <a:r>
              <a:rPr lang="en-IN" sz="2400" b="1" dirty="0" smtClean="0">
                <a:solidFill>
                  <a:prstClr val="black"/>
                </a:solidFill>
                <a:latin typeface="Calibri Light" panose="020F0302020204030204"/>
              </a:rPr>
              <a:t> officers from class 2 and above rank shall be allowed to travel by RCS flights for Official duties.</a:t>
            </a:r>
          </a:p>
        </p:txBody>
      </p:sp>
      <p:sp>
        <p:nvSpPr>
          <p:cNvPr id="6" name="Rectangle 5"/>
          <p:cNvSpPr/>
          <p:nvPr/>
        </p:nvSpPr>
        <p:spPr>
          <a:xfrm>
            <a:off x="1076470" y="24795"/>
            <a:ext cx="10004613" cy="74238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smtClean="0">
                <a:solidFill>
                  <a:prstClr val="black"/>
                </a:solidFill>
              </a:rPr>
              <a:t>Incentives under consideration by Government of Maharashtra for RCS</a:t>
            </a:r>
            <a:endParaRPr lang="en-GB" sz="2800" b="1" dirty="0">
              <a:solidFill>
                <a:prstClr val="black"/>
              </a:solidFill>
              <a:latin typeface="Calibri Light" panose="020F0302020204030204"/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066418" y="403249"/>
            <a:ext cx="10014665" cy="731827"/>
            <a:chOff x="0" y="306705"/>
            <a:chExt cx="9144000" cy="731520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0" y="676432"/>
              <a:ext cx="9144000" cy="9521"/>
            </a:xfrm>
            <a:prstGeom prst="line">
              <a:avLst/>
            </a:prstGeom>
            <a:ln w="57150">
              <a:solidFill>
                <a:srgbClr val="FF0000">
                  <a:alpha val="7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173038" y="306705"/>
              <a:ext cx="731837" cy="73152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F0000">
                  <a:alpha val="70000"/>
                </a:srgb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itchFamily="34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1086523" y="6636440"/>
            <a:ext cx="10004612" cy="221560"/>
          </a:xfrm>
          <a:prstGeom prst="rect">
            <a:avLst/>
          </a:prstGeom>
          <a:solidFill>
            <a:srgbClr val="FF0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546A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32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87739" y="1326057"/>
            <a:ext cx="10004613" cy="4761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1" algn="just"/>
            <a:endParaRPr lang="en-IN" sz="2400" b="1" dirty="0" smtClean="0">
              <a:solidFill>
                <a:prstClr val="black"/>
              </a:solidFill>
              <a:latin typeface="Calibri Light" panose="020F0302020204030204"/>
            </a:endParaRPr>
          </a:p>
          <a:p>
            <a:pPr lvl="1" algn="just"/>
            <a:endParaRPr lang="en-IN" sz="2400" b="1" dirty="0">
              <a:solidFill>
                <a:prstClr val="black"/>
              </a:solidFill>
              <a:latin typeface="Calibri Light" panose="020F0302020204030204"/>
            </a:endParaRPr>
          </a:p>
          <a:p>
            <a:pPr lvl="1" algn="just"/>
            <a:endParaRPr lang="en-IN" sz="2400" b="1" dirty="0" smtClean="0">
              <a:solidFill>
                <a:prstClr val="black"/>
              </a:solidFill>
              <a:latin typeface="Calibri Light" panose="020F0302020204030204"/>
            </a:endParaRPr>
          </a:p>
          <a:p>
            <a:pPr lvl="1" algn="just"/>
            <a:endParaRPr lang="en-IN" sz="2400" b="1" dirty="0">
              <a:solidFill>
                <a:prstClr val="black"/>
              </a:solidFill>
              <a:latin typeface="Calibri Light" panose="020F0302020204030204"/>
            </a:endParaRPr>
          </a:p>
          <a:p>
            <a:pPr lvl="1" algn="just"/>
            <a:r>
              <a:rPr lang="en-IN" sz="2400" b="1" dirty="0" smtClean="0">
                <a:solidFill>
                  <a:prstClr val="black"/>
                </a:solidFill>
                <a:latin typeface="Calibri Light" panose="020F0302020204030204"/>
              </a:rPr>
              <a:t>                                       </a:t>
            </a:r>
            <a:r>
              <a:rPr lang="en-IN" sz="6000" b="1" dirty="0" smtClean="0">
                <a:solidFill>
                  <a:schemeClr val="tx1"/>
                </a:solidFill>
                <a:latin typeface="Calibri Light" panose="020F0302020204030204"/>
              </a:rPr>
              <a:t>Thank You</a:t>
            </a:r>
            <a:endParaRPr lang="en-IN" sz="6000" b="1" dirty="0">
              <a:solidFill>
                <a:schemeClr val="tx1"/>
              </a:solidFill>
              <a:latin typeface="Calibri Light" panose="020F0302020204030204"/>
            </a:endParaRPr>
          </a:p>
          <a:p>
            <a:pPr lvl="1" algn="just"/>
            <a:endParaRPr lang="en-IN" sz="2400" b="1" dirty="0" smtClean="0">
              <a:solidFill>
                <a:prstClr val="black"/>
              </a:solidFill>
              <a:latin typeface="Calibri Light" panose="020F0302020204030204"/>
            </a:endParaRPr>
          </a:p>
          <a:p>
            <a:pPr lvl="1" algn="just"/>
            <a:endParaRPr lang="en-IN" sz="2400" b="1" dirty="0">
              <a:solidFill>
                <a:prstClr val="black"/>
              </a:solidFill>
              <a:latin typeface="Calibri Light" panose="020F0302020204030204"/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066418" y="567841"/>
            <a:ext cx="10014665" cy="731827"/>
            <a:chOff x="0" y="306705"/>
            <a:chExt cx="9144000" cy="731520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0" y="676432"/>
              <a:ext cx="9144000" cy="9521"/>
            </a:xfrm>
            <a:prstGeom prst="line">
              <a:avLst/>
            </a:prstGeom>
            <a:ln w="57150">
              <a:solidFill>
                <a:srgbClr val="FF0000">
                  <a:alpha val="7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173038" y="306705"/>
              <a:ext cx="731837" cy="73152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F0000">
                  <a:alpha val="70000"/>
                </a:srgb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itchFamily="34" charset="0"/>
              </a:endParaRPr>
            </a:p>
          </p:txBody>
        </p:sp>
      </p:grpSp>
      <p:pic>
        <p:nvPicPr>
          <p:cNvPr id="10" name="Picture 2" descr="C:\Projects\MADC\MADC 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5130" y="5816619"/>
            <a:ext cx="990600" cy="98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086523" y="6636440"/>
            <a:ext cx="10004612" cy="221560"/>
          </a:xfrm>
          <a:prstGeom prst="rect">
            <a:avLst/>
          </a:prstGeom>
          <a:solidFill>
            <a:srgbClr val="FF0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546A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48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1439</TotalTime>
  <Words>340</Words>
  <Application>Microsoft Office PowerPoint</Application>
  <PresentationFormat>Widescreen</PresentationFormat>
  <Paragraphs>96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Century Gothic</vt:lpstr>
      <vt:lpstr>Times New Roman</vt:lpstr>
      <vt:lpstr>Wingdings</vt:lpstr>
      <vt:lpstr>Office Theme</vt:lpstr>
      <vt:lpstr>   Maharashtra Airport Development Company Ltd. (MADC) 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Rajkumar Berry</dc:creator>
  <cp:lastModifiedBy>Administrator</cp:lastModifiedBy>
  <cp:revision>210</cp:revision>
  <cp:lastPrinted>2017-07-03T10:34:54Z</cp:lastPrinted>
  <dcterms:created xsi:type="dcterms:W3CDTF">2015-06-08T10:39:36Z</dcterms:created>
  <dcterms:modified xsi:type="dcterms:W3CDTF">2017-07-07T03:19:17Z</dcterms:modified>
</cp:coreProperties>
</file>