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12"/>
  </p:notesMasterIdLst>
  <p:handoutMasterIdLst>
    <p:handoutMasterId r:id="rId13"/>
  </p:handoutMasterIdLst>
  <p:sldIdLst>
    <p:sldId id="270" r:id="rId2"/>
    <p:sldId id="261" r:id="rId3"/>
    <p:sldId id="263" r:id="rId4"/>
    <p:sldId id="264" r:id="rId5"/>
    <p:sldId id="265" r:id="rId6"/>
    <p:sldId id="266" r:id="rId7"/>
    <p:sldId id="273" r:id="rId8"/>
    <p:sldId id="274" r:id="rId9"/>
    <p:sldId id="267" r:id="rId10"/>
    <p:sldId id="268" r:id="rId11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0A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466" y="67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48DE1D4-248D-4716-B423-1F5D41AFD2B4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B1EE064-1C68-4975-AB3E-42D99A6FAA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629746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F16776F-04FD-4C22-B7EC-E2B27492B2BF}" type="datetimeFigureOut">
              <a:rPr lang="en-US" smtClean="0"/>
              <a:pPr/>
              <a:t>07-Jul-17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9B53548-CB85-46A8-ACD3-28C2C28DC3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91122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B53548-CB85-46A8-ACD3-28C2C28DC3EF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0224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6400" y="696913"/>
            <a:ext cx="61976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69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269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F71D560-2952-4541-A084-88D67CBD1720}" type="slidenum">
              <a:rPr lang="en-US" altLang="en-US" smtClean="0">
                <a:solidFill>
                  <a:srgbClr val="000000"/>
                </a:solidFill>
              </a:rPr>
              <a:pPr/>
              <a:t>3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857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6400" y="696913"/>
            <a:ext cx="61976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80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280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E362374-C842-4CDD-A89A-AEE2E1896F3A}" type="slidenum">
              <a:rPr lang="en-US" altLang="en-US" smtClean="0">
                <a:solidFill>
                  <a:srgbClr val="000000"/>
                </a:solidFill>
              </a:rPr>
              <a:pPr/>
              <a:t>4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4081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6400" y="696913"/>
            <a:ext cx="61976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00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1300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D97397A-F636-4149-9282-CF062BC82E4F}" type="slidenum">
              <a:rPr lang="en-US" altLang="en-US" smtClean="0">
                <a:solidFill>
                  <a:srgbClr val="000000"/>
                </a:solidFill>
              </a:rPr>
              <a:pPr/>
              <a:t>5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8001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6400" y="696913"/>
            <a:ext cx="61976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10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1310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FE06BC3-CB2D-4B51-A3A5-4F9E5BC86AC0}" type="slidenum">
              <a:rPr lang="en-US" altLang="en-US" smtClean="0">
                <a:solidFill>
                  <a:srgbClr val="000000"/>
                </a:solidFill>
              </a:rPr>
              <a:pPr/>
              <a:t>6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56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6400" y="696913"/>
            <a:ext cx="61976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00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1300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D97397A-F636-4149-9282-CF062BC82E4F}" type="slidenum">
              <a:rPr lang="en-US" altLang="en-US" smtClean="0">
                <a:solidFill>
                  <a:srgbClr val="000000"/>
                </a:solidFill>
              </a:rPr>
              <a:pPr/>
              <a:t>9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0784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87363" y="731838"/>
            <a:ext cx="6502400" cy="36591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41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34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8FC5477-546D-4BA5-8467-0AD469A57685}" type="slidenum">
              <a:rPr lang="en-US" altLang="en-US" smtClean="0">
                <a:solidFill>
                  <a:srgbClr val="000000"/>
                </a:solidFill>
              </a:rPr>
              <a:pPr/>
              <a:t>10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665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13" name="Rounded Rectangle 12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Rectangle 9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Rectangle 10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670"/>
          <p:cNvGraphicFramePr>
            <a:graphicFrameLocks noChangeAspect="1"/>
          </p:cNvGraphicFramePr>
          <p:nvPr/>
        </p:nvGraphicFramePr>
        <p:xfrm>
          <a:off x="1590" y="1590"/>
          <a:ext cx="317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6" name="think-cell Slide" r:id="rId3" imgW="360" imgH="360" progId="">
                  <p:embed/>
                </p:oleObj>
              </mc:Choice>
              <mc:Fallback>
                <p:oleObj name="think-cell Slide" r:id="rId3" imgW="360" imgH="360" progId="">
                  <p:embed/>
                  <p:pic>
                    <p:nvPicPr>
                      <p:cNvPr id="0" name="Object 67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0" y="1590"/>
                        <a:ext cx="317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93484" y="765175"/>
            <a:ext cx="11184000" cy="969282"/>
          </a:xfrm>
        </p:spPr>
        <p:txBody>
          <a:bodyPr>
            <a:normAutofit/>
          </a:bodyPr>
          <a:lstStyle>
            <a:lvl1pPr marL="0" indent="0">
              <a:buNone/>
              <a:defRPr sz="3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493484" y="295683"/>
            <a:ext cx="11184000" cy="46949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4"/>
          </p:nvPr>
        </p:nvSpPr>
        <p:spPr>
          <a:xfrm>
            <a:off x="494400" y="1810800"/>
            <a:ext cx="11184000" cy="453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Divider - Deloitte green">
    <p:bg bwMode="gray"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501651" y="1705672"/>
            <a:ext cx="10541000" cy="1592403"/>
          </a:xfrm>
        </p:spPr>
        <p:txBody>
          <a:bodyPr anchor="b"/>
          <a:lstStyle>
            <a:lvl1pPr>
              <a:lnSpc>
                <a:spcPct val="95000"/>
              </a:lnSpc>
              <a:defRPr sz="3537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501651" y="3429001"/>
            <a:ext cx="10541000" cy="1566532"/>
          </a:xfrm>
        </p:spPr>
        <p:txBody>
          <a:bodyPr/>
          <a:lstStyle>
            <a:lvl1pPr marL="0" indent="0">
              <a:lnSpc>
                <a:spcPct val="95000"/>
              </a:lnSpc>
              <a:spcAft>
                <a:spcPts val="0"/>
              </a:spcAft>
              <a:buNone/>
              <a:defRPr sz="3537">
                <a:solidFill>
                  <a:schemeClr val="bg1"/>
                </a:solidFill>
              </a:defRPr>
            </a:lvl1pPr>
            <a:lvl2pPr marL="45720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3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4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5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11749088" y="6661152"/>
            <a:ext cx="442912" cy="1238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8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fld id="{9711B435-D3FE-4CE8-B856-9309FCC91A4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10" name="Rounded Rectangle 9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Rectangle 7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Rectangle 8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9" name="Rounded Rectangle 8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Rectangle 11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3" name="Rectangle 12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8" name="Rounded Rectangle 7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5" r:id="rId12"/>
    <p:sldLayoutId id="2147483676" r:id="rId13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4.bin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5.bin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3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6.bin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ctrTitle"/>
          </p:nvPr>
        </p:nvSpPr>
        <p:spPr>
          <a:xfrm>
            <a:off x="1524000" y="1506539"/>
            <a:ext cx="9525000" cy="1470025"/>
          </a:xfrm>
        </p:spPr>
        <p:txBody>
          <a:bodyPr>
            <a:noAutofit/>
          </a:bodyPr>
          <a:lstStyle/>
          <a:p>
            <a:pPr marL="203200" indent="-203200">
              <a:spcBef>
                <a:spcPts val="600"/>
              </a:spcBef>
            </a:pPr>
            <a:r>
              <a:rPr altLang="en-US" sz="2400" b="1">
                <a:solidFill>
                  <a:schemeClr val="bg1"/>
                </a:solidFill>
                <a:latin typeface="Arial Black" pitchFamily="34" charset="0"/>
              </a:rPr>
              <a:t>Presentation by Government of Uttar Pradesh</a:t>
            </a:r>
            <a:br>
              <a:rPr altLang="en-US" sz="2400" b="1">
                <a:solidFill>
                  <a:schemeClr val="bg1"/>
                </a:solidFill>
                <a:latin typeface="Arial Black" pitchFamily="34" charset="0"/>
              </a:rPr>
            </a:br>
            <a:r>
              <a:rPr altLang="en-US" sz="2400" b="1">
                <a:solidFill>
                  <a:schemeClr val="bg1"/>
                </a:solidFill>
                <a:latin typeface="Arial Black" pitchFamily="34" charset="0"/>
              </a:rPr>
              <a:t>on </a:t>
            </a:r>
            <a:br>
              <a:rPr altLang="en-US" sz="2400" b="1">
                <a:solidFill>
                  <a:schemeClr val="bg1"/>
                </a:solidFill>
                <a:latin typeface="Arial Black" pitchFamily="34" charset="0"/>
              </a:rPr>
            </a:br>
            <a:r>
              <a:rPr altLang="en-US" sz="2400" b="1">
                <a:solidFill>
                  <a:schemeClr val="bg1"/>
                </a:solidFill>
                <a:latin typeface="Arial Black" pitchFamily="34" charset="0"/>
              </a:rPr>
              <a:t>UDAN - Regional Connectivity Scheme</a:t>
            </a:r>
            <a:endParaRPr sz="2400" b="1">
              <a:solidFill>
                <a:schemeClr val="bg1"/>
              </a:solidFill>
              <a:latin typeface="Kruti Dev 010" pitchFamily="2" charset="0"/>
            </a:endParaRPr>
          </a:p>
        </p:txBody>
      </p:sp>
      <p:pic>
        <p:nvPicPr>
          <p:cNvPr id="3" name="Picture 8" descr="UP 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3505200"/>
            <a:ext cx="1219200" cy="1097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3810000" y="4953001"/>
            <a:ext cx="4572000" cy="140038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03200" indent="-203200" algn="ctr">
              <a:spcBef>
                <a:spcPts val="600"/>
              </a:spcBef>
              <a:buSzPct val="100000"/>
            </a:pPr>
            <a:r>
              <a:rPr lang="en-US" altLang="en-US" b="1" dirty="0">
                <a:solidFill>
                  <a:srgbClr val="313131"/>
                </a:solidFill>
                <a:latin typeface="Arial Black" pitchFamily="34" charset="0"/>
              </a:rPr>
              <a:t>Civil Aviation Department,</a:t>
            </a:r>
          </a:p>
          <a:p>
            <a:pPr marL="203200" indent="-203200" algn="ctr">
              <a:spcBef>
                <a:spcPts val="600"/>
              </a:spcBef>
              <a:buSzPct val="100000"/>
            </a:pPr>
            <a:r>
              <a:rPr lang="en-US" altLang="en-US" b="1" dirty="0">
                <a:solidFill>
                  <a:srgbClr val="313131"/>
                </a:solidFill>
                <a:latin typeface="Arial Black" pitchFamily="34" charset="0"/>
              </a:rPr>
              <a:t>Government of Uttar Pradesh</a:t>
            </a:r>
          </a:p>
          <a:p>
            <a:pPr marL="203200" indent="-203200" algn="ctr">
              <a:spcBef>
                <a:spcPts val="600"/>
              </a:spcBef>
              <a:buSzPct val="100000"/>
            </a:pPr>
            <a:endParaRPr lang="en-US" altLang="en-US" b="1" dirty="0">
              <a:solidFill>
                <a:srgbClr val="313131"/>
              </a:solidFill>
              <a:latin typeface="Arial Black" pitchFamily="34" charset="0"/>
            </a:endParaRPr>
          </a:p>
          <a:p>
            <a:pPr marL="203200" indent="-203200" algn="ctr">
              <a:spcBef>
                <a:spcPts val="600"/>
              </a:spcBef>
              <a:buSzPct val="100000"/>
            </a:pPr>
            <a:r>
              <a:rPr lang="en-US" altLang="en-US" sz="1600" b="1" dirty="0">
                <a:solidFill>
                  <a:srgbClr val="313131"/>
                </a:solidFill>
                <a:latin typeface="Arial Black" pitchFamily="34" charset="0"/>
              </a:rPr>
              <a:t>July 7, 2017</a:t>
            </a:r>
            <a:endParaRPr lang="en-US" altLang="en-US" b="1" dirty="0">
              <a:solidFill>
                <a:srgbClr val="31313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900238" y="1704975"/>
            <a:ext cx="7905750" cy="1593850"/>
          </a:xfrm>
        </p:spPr>
        <p:txBody>
          <a:bodyPr rtlCol="0">
            <a:noAutofit/>
          </a:bodyPr>
          <a:lstStyle/>
          <a:p>
            <a:pPr defTabSz="914417">
              <a:defRPr/>
            </a:pPr>
            <a:r>
              <a:rPr lang="en-US" dirty="0"/>
              <a:t>Thank you</a:t>
            </a:r>
          </a:p>
        </p:txBody>
      </p:sp>
      <p:sp>
        <p:nvSpPr>
          <p:cNvPr id="122883" name="Slide Number Placeholder 2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7F7ED58-0996-4022-9E87-55B56198F683}" type="slidenum">
              <a:rPr lang="en-GB" altLang="en-US" smtClean="0"/>
              <a:pPr/>
              <a:t>10</a:t>
            </a:fld>
            <a:endParaRPr lang="en-GB" altLang="en-US" smtClean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1900239" y="3416300"/>
            <a:ext cx="521374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Slide Number Placeholder 4"/>
          <p:cNvSpPr txBox="1">
            <a:spLocks/>
          </p:cNvSpPr>
          <p:nvPr/>
        </p:nvSpPr>
        <p:spPr bwMode="auto">
          <a:xfrm>
            <a:off x="10335816" y="6661152"/>
            <a:ext cx="332184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fld id="{B50271D6-0FD6-4A44-AE66-18E46DEEAC56}" type="slidenum">
              <a:rPr lang="en-GB" altLang="en-US" sz="900" b="1">
                <a:solidFill>
                  <a:srgbClr val="000000"/>
                </a:solidFill>
                <a:latin typeface="Verdana" pitchFamily="34" charset="0"/>
              </a:rPr>
              <a:pPr eaLnBrk="1" hangingPunct="1"/>
              <a:t>2</a:t>
            </a:fld>
            <a:endParaRPr lang="en-GB" altLang="en-US" sz="900" b="1">
              <a:solidFill>
                <a:srgbClr val="000000"/>
              </a:solidFill>
              <a:latin typeface="Verdana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1859757" y="768350"/>
            <a:ext cx="843557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813" name="Rectangle 29"/>
          <p:cNvSpPr>
            <a:spLocks noChangeArrowheads="1"/>
          </p:cNvSpPr>
          <p:nvPr/>
        </p:nvSpPr>
        <p:spPr bwMode="auto">
          <a:xfrm>
            <a:off x="1788320" y="342900"/>
            <a:ext cx="8435579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pPr>
              <a:lnSpc>
                <a:spcPts val="2600"/>
              </a:lnSpc>
              <a:spcBef>
                <a:spcPts val="600"/>
              </a:spcBef>
              <a:buSzPct val="100000"/>
            </a:pPr>
            <a:r>
              <a:rPr lang="en-US" altLang="en-US" sz="2400" b="1">
                <a:latin typeface="Verdana" pitchFamily="34" charset="0"/>
              </a:rPr>
              <a:t>Aviation Infrastructure in Uttar Pradesh </a:t>
            </a:r>
          </a:p>
        </p:txBody>
      </p:sp>
      <p:pic>
        <p:nvPicPr>
          <p:cNvPr id="119814" name="Content Placeholder 6" descr="UP Aviation Map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46661" y="858840"/>
            <a:ext cx="5651897" cy="554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696200" y="1905001"/>
          <a:ext cx="2819401" cy="23393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940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Black" pitchFamily="34" charset="0"/>
                        </a:rPr>
                        <a:t>Infrastructure</a:t>
                      </a:r>
                      <a:endParaRPr lang="en-US" sz="1800" dirty="0">
                        <a:latin typeface="Arial Black" pitchFamily="34" charset="0"/>
                      </a:endParaRPr>
                    </a:p>
                  </a:txBody>
                  <a:tcPr marL="68567" marR="68567" marT="45715" marB="45715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79634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Black" pitchFamily="34" charset="0"/>
                        </a:rPr>
                        <a:t>03  Civil Airports</a:t>
                      </a:r>
                      <a:endParaRPr lang="en-US" sz="1800" dirty="0">
                        <a:latin typeface="Arial Black" pitchFamily="34" charset="0"/>
                      </a:endParaRPr>
                    </a:p>
                  </a:txBody>
                  <a:tcPr marL="68567" marR="68567" marT="45715" marB="45715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796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b="1" kern="1200" dirty="0" smtClean="0">
                          <a:solidFill>
                            <a:schemeClr val="tx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08  IAF Airports </a:t>
                      </a:r>
                    </a:p>
                    <a:p>
                      <a:endParaRPr lang="en-US" sz="1800" dirty="0">
                        <a:latin typeface="Arial Black" pitchFamily="34" charset="0"/>
                      </a:endParaRPr>
                    </a:p>
                  </a:txBody>
                  <a:tcPr marL="68567" marR="68567" marT="45715" marB="45715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624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b="1" kern="1200" dirty="0" smtClean="0">
                          <a:solidFill>
                            <a:schemeClr val="tx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16  Airstrips</a:t>
                      </a:r>
                    </a:p>
                    <a:p>
                      <a:endParaRPr lang="en-US" sz="1800" dirty="0">
                        <a:latin typeface="Arial Black" pitchFamily="34" charset="0"/>
                      </a:endParaRPr>
                    </a:p>
                  </a:txBody>
                  <a:tcPr marL="68567" marR="68567" marT="45715" marB="45715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010" name="Object 100"/>
          <p:cNvGraphicFramePr>
            <a:graphicFrameLocks noChangeAspect="1"/>
          </p:cNvGraphicFramePr>
          <p:nvPr/>
        </p:nvGraphicFramePr>
        <p:xfrm>
          <a:off x="2668192" y="1590"/>
          <a:ext cx="1190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8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Object 10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8192" y="1590"/>
                        <a:ext cx="1190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7" name="Straight Connector 26"/>
          <p:cNvCxnSpPr/>
          <p:nvPr/>
        </p:nvCxnSpPr>
        <p:spPr>
          <a:xfrm flipV="1">
            <a:off x="1859757" y="768350"/>
            <a:ext cx="843557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6" name="Rectangle 29"/>
          <p:cNvSpPr>
            <a:spLocks noChangeArrowheads="1"/>
          </p:cNvSpPr>
          <p:nvPr/>
        </p:nvSpPr>
        <p:spPr bwMode="auto">
          <a:xfrm>
            <a:off x="1788320" y="342900"/>
            <a:ext cx="8435579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pPr>
              <a:lnSpc>
                <a:spcPts val="2600"/>
              </a:lnSpc>
              <a:spcBef>
                <a:spcPts val="600"/>
              </a:spcBef>
              <a:buSzPct val="100000"/>
              <a:defRPr/>
            </a:pPr>
            <a:r>
              <a:rPr lang="en-US" sz="2400" b="1" dirty="0">
                <a:latin typeface="+mj-lt"/>
              </a:rPr>
              <a:t>Civil / IAF Airports </a:t>
            </a:r>
          </a:p>
        </p:txBody>
      </p:sp>
      <p:sp>
        <p:nvSpPr>
          <p:cNvPr id="43013" name="Slide Number Placeholder 4"/>
          <p:cNvSpPr txBox="1">
            <a:spLocks/>
          </p:cNvSpPr>
          <p:nvPr/>
        </p:nvSpPr>
        <p:spPr bwMode="auto">
          <a:xfrm>
            <a:off x="10335816" y="6661152"/>
            <a:ext cx="332184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fld id="{D11CF84D-A813-4DD7-A27E-311FD5B604AC}" type="slidenum">
              <a:rPr lang="en-GB" altLang="en-US" sz="900" b="1">
                <a:solidFill>
                  <a:srgbClr val="000000"/>
                </a:solidFill>
                <a:latin typeface="Verdana" pitchFamily="34" charset="0"/>
              </a:rPr>
              <a:pPr eaLnBrk="1" hangingPunct="1"/>
              <a:t>3</a:t>
            </a:fld>
            <a:endParaRPr lang="en-GB" altLang="en-US" sz="900" b="1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4301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5629276" y="1231902"/>
            <a:ext cx="2039541" cy="4848225"/>
          </a:xfrm>
        </p:spPr>
        <p:txBody>
          <a:bodyPr/>
          <a:lstStyle/>
          <a:p>
            <a:pPr marL="285750" indent="-285750"/>
            <a:r>
              <a:rPr lang="en-US" altLang="en-US" sz="2000" b="1"/>
              <a:t> </a:t>
            </a:r>
            <a:endParaRPr lang="en-US" altLang="en-US" sz="200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905001" y="1163640"/>
          <a:ext cx="3962399" cy="25738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825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50414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752116">
                <a:tc gridSpan="2"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Black" pitchFamily="34" charset="0"/>
                        </a:rPr>
                        <a:t>Civil Airports</a:t>
                      </a:r>
                      <a:endParaRPr lang="en-US" sz="1800" dirty="0">
                        <a:latin typeface="Arial Black" pitchFamily="34" charset="0"/>
                      </a:endParaRPr>
                    </a:p>
                  </a:txBody>
                  <a:tcPr marL="68567" marR="68567" marT="45715" marB="45715"/>
                </a:tc>
                <a:tc hMerge="1"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3" marR="91423" marT="45715" marB="45715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79634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Black" pitchFamily="34" charset="0"/>
                        </a:rPr>
                        <a:t>1.</a:t>
                      </a:r>
                      <a:endParaRPr lang="en-US" sz="1800" dirty="0">
                        <a:latin typeface="Arial Black" pitchFamily="34" charset="0"/>
                      </a:endParaRPr>
                    </a:p>
                  </a:txBody>
                  <a:tcPr marL="68567" marR="68567" marT="45715" marB="4571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Black" pitchFamily="34" charset="0"/>
                        </a:rPr>
                        <a:t>Lucknow</a:t>
                      </a:r>
                      <a:r>
                        <a:rPr lang="en-US" sz="1800" baseline="0" dirty="0" smtClean="0">
                          <a:latin typeface="Arial Black" pitchFamily="34" charset="0"/>
                        </a:rPr>
                        <a:t> (International) </a:t>
                      </a:r>
                      <a:endParaRPr lang="en-US" sz="1800" dirty="0">
                        <a:latin typeface="Arial Black" pitchFamily="34" charset="0"/>
                      </a:endParaRPr>
                    </a:p>
                  </a:txBody>
                  <a:tcPr marL="68567" marR="68567" marT="45715" marB="45715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79634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Black" pitchFamily="34" charset="0"/>
                        </a:rPr>
                        <a:t>2.</a:t>
                      </a:r>
                      <a:endParaRPr lang="en-US" sz="1800" dirty="0">
                        <a:latin typeface="Arial Black" pitchFamily="34" charset="0"/>
                      </a:endParaRPr>
                    </a:p>
                  </a:txBody>
                  <a:tcPr marL="68567" marR="68567" marT="45715" marB="4571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Black" pitchFamily="34" charset="0"/>
                        </a:rPr>
                        <a:t>Varanasi (International)</a:t>
                      </a:r>
                      <a:endParaRPr lang="en-US" sz="1800" dirty="0">
                        <a:latin typeface="Arial Black" pitchFamily="34" charset="0"/>
                      </a:endParaRPr>
                    </a:p>
                  </a:txBody>
                  <a:tcPr marL="68567" marR="68567" marT="45715" marB="45715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62469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Black" pitchFamily="34" charset="0"/>
                        </a:rPr>
                        <a:t>3.</a:t>
                      </a:r>
                      <a:endParaRPr lang="en-US" sz="1800" dirty="0">
                        <a:latin typeface="Arial Black" pitchFamily="34" charset="0"/>
                      </a:endParaRPr>
                    </a:p>
                  </a:txBody>
                  <a:tcPr marL="68567" marR="68567" marT="45715" marB="45715"/>
                </a:tc>
                <a:tc>
                  <a:txBody>
                    <a:bodyPr/>
                    <a:lstStyle/>
                    <a:p>
                      <a:r>
                        <a:rPr lang="en-US" sz="1800" dirty="0" err="1" smtClean="0">
                          <a:latin typeface="Arial Black" pitchFamily="34" charset="0"/>
                        </a:rPr>
                        <a:t>Fursatganj</a:t>
                      </a:r>
                      <a:r>
                        <a:rPr lang="en-US" sz="1800" baseline="0" dirty="0" smtClean="0">
                          <a:latin typeface="Arial Black" pitchFamily="34" charset="0"/>
                        </a:rPr>
                        <a:t> (presently used by IGRUA) </a:t>
                      </a:r>
                      <a:endParaRPr lang="en-US" sz="1800" dirty="0">
                        <a:latin typeface="Arial Black" pitchFamily="34" charset="0"/>
                      </a:endParaRPr>
                    </a:p>
                  </a:txBody>
                  <a:tcPr marL="68567" marR="68567" marT="45715" marB="45715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6047185" y="1181102"/>
          <a:ext cx="4316015" cy="4651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154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52447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64451">
                <a:tc gridSpan="2"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Black" pitchFamily="34" charset="0"/>
                        </a:rPr>
                        <a:t>IAF</a:t>
                      </a:r>
                      <a:r>
                        <a:rPr lang="en-US" sz="1800" baseline="0" dirty="0" smtClean="0">
                          <a:latin typeface="Arial Black" pitchFamily="34" charset="0"/>
                        </a:rPr>
                        <a:t> Airports</a:t>
                      </a:r>
                      <a:endParaRPr lang="en-US" sz="1800" dirty="0">
                        <a:latin typeface="Arial Black" pitchFamily="34" charset="0"/>
                      </a:endParaRPr>
                    </a:p>
                  </a:txBody>
                  <a:tcPr marL="68586" marR="68586" marT="45711" marB="45711"/>
                </a:tc>
                <a:tc hMerge="1"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48" marR="91448" marT="45711" marB="45711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98366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Black" pitchFamily="34" charset="0"/>
                        </a:rPr>
                        <a:t>1.</a:t>
                      </a:r>
                      <a:endParaRPr lang="en-US" sz="1800" dirty="0">
                        <a:latin typeface="Arial Black" pitchFamily="34" charset="0"/>
                      </a:endParaRPr>
                    </a:p>
                  </a:txBody>
                  <a:tcPr marL="68586" marR="68586" marT="45711" marB="4571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Allahabad </a:t>
                      </a:r>
                      <a:endParaRPr lang="en-US" sz="18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51440" marR="5144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98366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Black" pitchFamily="34" charset="0"/>
                        </a:rPr>
                        <a:t>2.</a:t>
                      </a:r>
                      <a:endParaRPr lang="en-US" sz="1800" dirty="0">
                        <a:latin typeface="Arial Black" pitchFamily="34" charset="0"/>
                      </a:endParaRPr>
                    </a:p>
                  </a:txBody>
                  <a:tcPr marL="68586" marR="68586" marT="45711" marB="4571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Arial Black" pitchFamily="34" charset="0"/>
                          <a:ea typeface="Times New Roman"/>
                          <a:cs typeface="Mangal"/>
                        </a:rPr>
                        <a:t>Agra</a:t>
                      </a:r>
                      <a:endParaRPr lang="en-US" sz="1800" dirty="0">
                        <a:solidFill>
                          <a:schemeClr val="tx1"/>
                        </a:solidFill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51440" marR="5144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98366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Black" pitchFamily="34" charset="0"/>
                        </a:rPr>
                        <a:t>3.</a:t>
                      </a:r>
                      <a:endParaRPr lang="en-US" sz="1800" dirty="0">
                        <a:latin typeface="Arial Black" pitchFamily="34" charset="0"/>
                      </a:endParaRPr>
                    </a:p>
                  </a:txBody>
                  <a:tcPr marL="68586" marR="68586" marT="45711" marB="4571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Gorakhpur</a:t>
                      </a:r>
                      <a:endParaRPr lang="en-US" sz="18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51440" marR="5144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98366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Black" pitchFamily="34" charset="0"/>
                        </a:rPr>
                        <a:t>4.</a:t>
                      </a:r>
                      <a:endParaRPr lang="en-US" sz="1800" dirty="0">
                        <a:latin typeface="Arial Black" pitchFamily="34" charset="0"/>
                      </a:endParaRPr>
                    </a:p>
                  </a:txBody>
                  <a:tcPr marL="68586" marR="68586" marT="45711" marB="4571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Kanpur</a:t>
                      </a:r>
                      <a:endParaRPr lang="en-US" sz="18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51440" marR="51440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98366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Black" pitchFamily="34" charset="0"/>
                        </a:rPr>
                        <a:t>5.</a:t>
                      </a:r>
                      <a:endParaRPr lang="en-US" sz="1800" dirty="0">
                        <a:latin typeface="Arial Black" pitchFamily="34" charset="0"/>
                      </a:endParaRPr>
                    </a:p>
                  </a:txBody>
                  <a:tcPr marL="68586" marR="68586" marT="45711" marB="4571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Bareilly</a:t>
                      </a:r>
                      <a:endParaRPr lang="en-US" sz="18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51440" marR="51440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98366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Black" pitchFamily="34" charset="0"/>
                        </a:rPr>
                        <a:t>6.</a:t>
                      </a:r>
                      <a:endParaRPr lang="en-US" sz="1800" dirty="0">
                        <a:latin typeface="Arial Black" pitchFamily="34" charset="0"/>
                      </a:endParaRPr>
                    </a:p>
                  </a:txBody>
                  <a:tcPr marL="68586" marR="68586" marT="45711" marB="4571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Saharanpur (</a:t>
                      </a:r>
                      <a:r>
                        <a:rPr lang="en-US" sz="1800" dirty="0" err="1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Sarsawa</a:t>
                      </a:r>
                      <a:r>
                        <a:rPr lang="en-US" sz="1800" dirty="0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)</a:t>
                      </a:r>
                      <a:endParaRPr lang="en-US" sz="18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51440" marR="51440" marT="0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98366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Black" pitchFamily="34" charset="0"/>
                        </a:rPr>
                        <a:t>7.</a:t>
                      </a:r>
                      <a:endParaRPr lang="en-US" sz="1800" dirty="0">
                        <a:latin typeface="Arial Black" pitchFamily="34" charset="0"/>
                      </a:endParaRPr>
                    </a:p>
                  </a:txBody>
                  <a:tcPr marL="68586" marR="68586" marT="45711" marB="4571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Gaziabad</a:t>
                      </a:r>
                      <a:r>
                        <a:rPr lang="en-US" sz="1800" baseline="0" dirty="0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 (Hindan)</a:t>
                      </a:r>
                      <a:endParaRPr lang="en-US" sz="18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51440" marR="51440" marT="0" marB="0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98366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Black" pitchFamily="34" charset="0"/>
                        </a:rPr>
                        <a:t>8.</a:t>
                      </a:r>
                      <a:endParaRPr lang="en-US" sz="1800" dirty="0">
                        <a:latin typeface="Arial Black" pitchFamily="34" charset="0"/>
                      </a:endParaRPr>
                    </a:p>
                  </a:txBody>
                  <a:tcPr marL="68586" marR="68586" marT="45711" marB="45711"/>
                </a:tc>
                <a:tc>
                  <a:txBody>
                    <a:bodyPr/>
                    <a:lstStyle/>
                    <a:p>
                      <a:pPr marL="0" marR="0" indent="0" algn="l" defTabSz="914417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Lucknow (</a:t>
                      </a:r>
                      <a:r>
                        <a:rPr lang="en-US" sz="1800" dirty="0" err="1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Baksi</a:t>
                      </a:r>
                      <a:r>
                        <a:rPr lang="en-US" sz="1800" dirty="0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 ka</a:t>
                      </a:r>
                      <a:r>
                        <a:rPr lang="en-US" sz="1800" baseline="0" dirty="0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 </a:t>
                      </a:r>
                      <a:r>
                        <a:rPr lang="en-US" sz="1800" baseline="0" dirty="0" err="1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Talab</a:t>
                      </a:r>
                      <a:r>
                        <a:rPr lang="en-US" sz="1800" baseline="0" dirty="0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)</a:t>
                      </a:r>
                      <a:endParaRPr lang="en-US" sz="18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51440" marR="51440" marT="0" marB="0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034" name="Object 100"/>
          <p:cNvGraphicFramePr>
            <a:graphicFrameLocks noChangeAspect="1"/>
          </p:cNvGraphicFramePr>
          <p:nvPr/>
        </p:nvGraphicFramePr>
        <p:xfrm>
          <a:off x="2668192" y="1590"/>
          <a:ext cx="1190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0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Object 10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8192" y="1590"/>
                        <a:ext cx="1190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7" name="Straight Connector 26"/>
          <p:cNvCxnSpPr/>
          <p:nvPr/>
        </p:nvCxnSpPr>
        <p:spPr>
          <a:xfrm flipV="1">
            <a:off x="1859757" y="768350"/>
            <a:ext cx="843557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6" name="Rectangle 29"/>
          <p:cNvSpPr>
            <a:spLocks noChangeArrowheads="1"/>
          </p:cNvSpPr>
          <p:nvPr/>
        </p:nvSpPr>
        <p:spPr bwMode="auto">
          <a:xfrm>
            <a:off x="1788320" y="342900"/>
            <a:ext cx="8435579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pPr>
              <a:lnSpc>
                <a:spcPts val="2600"/>
              </a:lnSpc>
              <a:spcBef>
                <a:spcPts val="600"/>
              </a:spcBef>
              <a:buSzPct val="100000"/>
              <a:defRPr/>
            </a:pPr>
            <a:r>
              <a:rPr lang="en-US" sz="2400" b="1" dirty="0">
                <a:latin typeface="+mj-lt"/>
              </a:rPr>
              <a:t>Airstrips</a:t>
            </a:r>
          </a:p>
        </p:txBody>
      </p:sp>
      <p:sp>
        <p:nvSpPr>
          <p:cNvPr id="44037" name="Slide Number Placeholder 4"/>
          <p:cNvSpPr txBox="1">
            <a:spLocks/>
          </p:cNvSpPr>
          <p:nvPr/>
        </p:nvSpPr>
        <p:spPr bwMode="auto">
          <a:xfrm>
            <a:off x="10335816" y="6661152"/>
            <a:ext cx="332184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fld id="{6240E318-14C5-4296-95D5-33E627AF21CB}" type="slidenum">
              <a:rPr lang="en-GB" altLang="en-US" sz="900" b="1">
                <a:solidFill>
                  <a:srgbClr val="000000"/>
                </a:solidFill>
                <a:latin typeface="Verdana" pitchFamily="34" charset="0"/>
              </a:rPr>
              <a:pPr eaLnBrk="1" hangingPunct="1"/>
              <a:t>4</a:t>
            </a:fld>
            <a:endParaRPr lang="en-GB" altLang="en-US" sz="900" b="1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44038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5629276" y="1231902"/>
            <a:ext cx="2039541" cy="4848225"/>
          </a:xfrm>
        </p:spPr>
        <p:txBody>
          <a:bodyPr/>
          <a:lstStyle/>
          <a:p>
            <a:pPr marL="285750" indent="-285750">
              <a:buNone/>
            </a:pPr>
            <a:r>
              <a:rPr lang="en-US" altLang="en-US" sz="2000" b="1"/>
              <a:t> </a:t>
            </a:r>
            <a:endParaRPr lang="en-US" altLang="en-US" sz="2000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6275785" y="1093788"/>
          <a:ext cx="3976796" cy="55085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981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6879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7818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89909">
                <a:tc gridSpan="2">
                  <a:txBody>
                    <a:bodyPr/>
                    <a:lstStyle/>
                    <a:p>
                      <a:pPr marL="0" marR="0" indent="0" algn="l" defTabSz="91441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Arial Black" pitchFamily="34" charset="0"/>
                        </a:rPr>
                        <a:t>District</a:t>
                      </a:r>
                    </a:p>
                    <a:p>
                      <a:endParaRPr lang="en-US" sz="1600" dirty="0">
                        <a:latin typeface="Arial Black" pitchFamily="34" charset="0"/>
                      </a:endParaRPr>
                    </a:p>
                  </a:txBody>
                  <a:tcPr marL="68586" marR="68586" marT="45711" marB="45711"/>
                </a:tc>
                <a:tc hMerge="1"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48" marR="91448" marT="45711" marB="45711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 Black" pitchFamily="34" charset="0"/>
                        </a:rPr>
                        <a:t>Runway Dimension </a:t>
                      </a:r>
                    </a:p>
                    <a:p>
                      <a:r>
                        <a:rPr lang="en-US" sz="1600" dirty="0" smtClean="0">
                          <a:latin typeface="Arial Black" pitchFamily="34" charset="0"/>
                        </a:rPr>
                        <a:t>(Length X Width)</a:t>
                      </a:r>
                    </a:p>
                  </a:txBody>
                  <a:tcPr marL="68586" marR="68586" marT="45711" marB="45711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85707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 Black" pitchFamily="34" charset="0"/>
                        </a:rPr>
                        <a:t>09</a:t>
                      </a:r>
                      <a:endParaRPr lang="en-US" sz="1600" dirty="0">
                        <a:latin typeface="Arial Black" pitchFamily="34" charset="0"/>
                      </a:endParaRPr>
                    </a:p>
                  </a:txBody>
                  <a:tcPr marL="68586" marR="68586" marT="45711" marB="4571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Sonbhadra</a:t>
                      </a:r>
                      <a:endParaRPr lang="en-US" sz="16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51440" marR="51440" marT="0" marB="0"/>
                </a:tc>
                <a:tc>
                  <a:txBody>
                    <a:bodyPr/>
                    <a:lstStyle/>
                    <a:p>
                      <a:pPr marL="0" marR="0" indent="0" algn="l" defTabSz="914417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Arial Black" pitchFamily="34" charset="0"/>
                        </a:rPr>
                        <a:t>1422 X 25 </a:t>
                      </a:r>
                      <a:r>
                        <a:rPr lang="en-US" sz="1600" dirty="0" err="1" smtClean="0">
                          <a:latin typeface="Arial Black" pitchFamily="34" charset="0"/>
                        </a:rPr>
                        <a:t>Mtr</a:t>
                      </a:r>
                      <a:endParaRPr lang="en-US" sz="1600" dirty="0" smtClean="0">
                        <a:latin typeface="Arial Black" pitchFamily="34" charset="0"/>
                      </a:endParaRPr>
                    </a:p>
                  </a:txBody>
                  <a:tcPr marL="51440" marR="5144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85707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 Black" pitchFamily="34" charset="0"/>
                        </a:rPr>
                        <a:t>10</a:t>
                      </a:r>
                      <a:endParaRPr lang="en-US" sz="1600" dirty="0">
                        <a:latin typeface="Arial Black" pitchFamily="34" charset="0"/>
                      </a:endParaRPr>
                    </a:p>
                  </a:txBody>
                  <a:tcPr marL="68586" marR="68586" marT="45711" marB="4571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latin typeface="Arial Black" pitchFamily="34" charset="0"/>
                          <a:ea typeface="Times New Roman"/>
                          <a:cs typeface="Mangal"/>
                        </a:rPr>
                        <a:t>Kheri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51440" marR="51440" marT="0" marB="0"/>
                </a:tc>
                <a:tc>
                  <a:txBody>
                    <a:bodyPr/>
                    <a:lstStyle/>
                    <a:p>
                      <a:pPr marL="0" marR="0" indent="0" algn="l" defTabSz="914417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Arial Black" pitchFamily="34" charset="0"/>
                        </a:rPr>
                        <a:t>1640 X 23 </a:t>
                      </a:r>
                      <a:r>
                        <a:rPr lang="en-US" sz="1600" dirty="0" err="1" smtClean="0">
                          <a:latin typeface="Arial Black" pitchFamily="34" charset="0"/>
                        </a:rPr>
                        <a:t>Mtr</a:t>
                      </a:r>
                      <a:endParaRPr lang="en-US" sz="1600" dirty="0" smtClean="0">
                        <a:latin typeface="Arial Black" pitchFamily="34" charset="0"/>
                      </a:endParaRPr>
                    </a:p>
                  </a:txBody>
                  <a:tcPr marL="51440" marR="5144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85707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 Black" pitchFamily="34" charset="0"/>
                        </a:rPr>
                        <a:t>11</a:t>
                      </a:r>
                      <a:endParaRPr lang="en-US" sz="1600" dirty="0">
                        <a:latin typeface="Arial Black" pitchFamily="34" charset="0"/>
                      </a:endParaRPr>
                    </a:p>
                  </a:txBody>
                  <a:tcPr marL="68586" marR="68586" marT="45711" marB="4571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Shravasti</a:t>
                      </a:r>
                      <a:endParaRPr lang="en-US" sz="16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51440" marR="51440" marT="0" marB="0"/>
                </a:tc>
                <a:tc>
                  <a:txBody>
                    <a:bodyPr/>
                    <a:lstStyle/>
                    <a:p>
                      <a:pPr marL="0" marR="0" indent="0" algn="l" defTabSz="914417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Arial Black" pitchFamily="34" charset="0"/>
                        </a:rPr>
                        <a:t>1450 X 23 </a:t>
                      </a:r>
                      <a:r>
                        <a:rPr lang="en-US" sz="1600" dirty="0" err="1" smtClean="0">
                          <a:latin typeface="Arial Black" pitchFamily="34" charset="0"/>
                        </a:rPr>
                        <a:t>Mtr</a:t>
                      </a:r>
                      <a:endParaRPr lang="en-US" sz="1600" dirty="0" smtClean="0">
                        <a:latin typeface="Arial Black" pitchFamily="34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51440" marR="5144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85707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 Black" pitchFamily="34" charset="0"/>
                        </a:rPr>
                        <a:t>12</a:t>
                      </a:r>
                      <a:endParaRPr lang="en-US" sz="1600" dirty="0">
                        <a:latin typeface="Arial Black" pitchFamily="34" charset="0"/>
                      </a:endParaRPr>
                    </a:p>
                  </a:txBody>
                  <a:tcPr marL="68586" marR="68586" marT="45711" marB="4571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Moradabad</a:t>
                      </a:r>
                      <a:endParaRPr lang="en-US" sz="16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51440" marR="5144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2238 X 30 </a:t>
                      </a:r>
                      <a:r>
                        <a:rPr lang="en-US" sz="1600" dirty="0" err="1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Mtr</a:t>
                      </a:r>
                      <a:endParaRPr lang="en-US" sz="16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51440" marR="51440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85707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 Black" pitchFamily="34" charset="0"/>
                        </a:rPr>
                        <a:t>13</a:t>
                      </a:r>
                      <a:endParaRPr lang="en-US" sz="1600" dirty="0">
                        <a:latin typeface="Arial Black" pitchFamily="34" charset="0"/>
                      </a:endParaRPr>
                    </a:p>
                  </a:txBody>
                  <a:tcPr marL="68586" marR="68586" marT="45711" marB="4571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Etawah</a:t>
                      </a:r>
                      <a:endParaRPr lang="en-US" sz="16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51440" marR="5144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2500 X 45 </a:t>
                      </a:r>
                      <a:r>
                        <a:rPr lang="en-US" sz="1600" dirty="0" err="1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Mtr</a:t>
                      </a:r>
                      <a:endParaRPr lang="en-US" sz="16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51440" marR="51440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85707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 Black" pitchFamily="34" charset="0"/>
                        </a:rPr>
                        <a:t>14</a:t>
                      </a:r>
                      <a:endParaRPr lang="en-US" sz="1600" dirty="0">
                        <a:latin typeface="Arial Black" pitchFamily="34" charset="0"/>
                      </a:endParaRPr>
                    </a:p>
                  </a:txBody>
                  <a:tcPr marL="68586" marR="68586" marT="45711" marB="4571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Azamgarh</a:t>
                      </a:r>
                      <a:endParaRPr lang="en-US" sz="16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51440" marR="5144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1400 X 23 </a:t>
                      </a:r>
                      <a:r>
                        <a:rPr lang="en-US" sz="1600" dirty="0" err="1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Mtr</a:t>
                      </a:r>
                      <a:endParaRPr lang="en-US" sz="16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51440" marR="51440" marT="0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85707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 Black" pitchFamily="34" charset="0"/>
                        </a:rPr>
                        <a:t>15</a:t>
                      </a:r>
                      <a:endParaRPr lang="en-US" sz="1600" dirty="0">
                        <a:latin typeface="Arial Black" pitchFamily="34" charset="0"/>
                      </a:endParaRPr>
                    </a:p>
                  </a:txBody>
                  <a:tcPr marL="68586" marR="68586" marT="45711" marB="4571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Jhansi</a:t>
                      </a:r>
                      <a:endParaRPr lang="en-US" sz="16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51440" marR="5144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1200 X 23 </a:t>
                      </a:r>
                      <a:r>
                        <a:rPr lang="en-US" sz="1600" dirty="0" err="1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Mtr</a:t>
                      </a:r>
                      <a:endParaRPr lang="en-US" sz="16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51440" marR="51440" marT="0" marB="0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585707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 Black" pitchFamily="34" charset="0"/>
                        </a:rPr>
                        <a:t>16</a:t>
                      </a:r>
                      <a:endParaRPr lang="en-US" sz="1600" dirty="0">
                        <a:latin typeface="Arial Black" pitchFamily="34" charset="0"/>
                      </a:endParaRPr>
                    </a:p>
                  </a:txBody>
                  <a:tcPr marL="68586" marR="68586" marT="45711" marB="45711"/>
                </a:tc>
                <a:tc>
                  <a:txBody>
                    <a:bodyPr/>
                    <a:lstStyle/>
                    <a:p>
                      <a:pPr marL="0" marR="0" indent="0" algn="l" defTabSz="914417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Chitrakoot</a:t>
                      </a:r>
                      <a:endParaRPr lang="en-US" sz="16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51440" marR="51440" marT="0" marB="0"/>
                </a:tc>
                <a:tc>
                  <a:txBody>
                    <a:bodyPr/>
                    <a:lstStyle/>
                    <a:p>
                      <a:pPr marL="0" marR="0" indent="0" algn="l" defTabSz="914417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2500 X 45 </a:t>
                      </a:r>
                      <a:r>
                        <a:rPr lang="en-US" sz="1600" dirty="0" err="1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Mtr</a:t>
                      </a:r>
                      <a:endParaRPr lang="en-US" sz="16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51440" marR="51440" marT="0" marB="0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910956" y="1093788"/>
          <a:ext cx="4185045" cy="55422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70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9117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4416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86951">
                <a:tc gridSpan="2">
                  <a:txBody>
                    <a:bodyPr/>
                    <a:lstStyle/>
                    <a:p>
                      <a:r>
                        <a:rPr lang="en-US" sz="1600" dirty="0" smtClean="0">
                          <a:latin typeface="Arial Black" pitchFamily="34" charset="0"/>
                        </a:rPr>
                        <a:t>District</a:t>
                      </a:r>
                      <a:endParaRPr lang="en-US" sz="1600" dirty="0">
                        <a:latin typeface="Arial Black" pitchFamily="34" charset="0"/>
                      </a:endParaRPr>
                    </a:p>
                  </a:txBody>
                  <a:tcPr marL="68567" marR="68567" marT="45715" marB="45715"/>
                </a:tc>
                <a:tc hMerge="1"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3" marR="91423" marT="45715" marB="45715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 Black" pitchFamily="34" charset="0"/>
                        </a:rPr>
                        <a:t>Runway Dimension </a:t>
                      </a:r>
                    </a:p>
                    <a:p>
                      <a:r>
                        <a:rPr lang="en-US" sz="1600" dirty="0" smtClean="0">
                          <a:latin typeface="Arial Black" pitchFamily="34" charset="0"/>
                        </a:rPr>
                        <a:t>(Length X Width)</a:t>
                      </a:r>
                      <a:endParaRPr lang="en-US" sz="1600" dirty="0">
                        <a:latin typeface="Arial Black" pitchFamily="34" charset="0"/>
                      </a:endParaRPr>
                    </a:p>
                  </a:txBody>
                  <a:tcPr marL="68567" marR="68567" marT="45715" marB="45715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06199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 Black" pitchFamily="34" charset="0"/>
                        </a:rPr>
                        <a:t>1.</a:t>
                      </a:r>
                      <a:endParaRPr lang="en-US" sz="1600" dirty="0">
                        <a:latin typeface="Arial Black" pitchFamily="34" charset="0"/>
                      </a:endParaRPr>
                    </a:p>
                  </a:txBody>
                  <a:tcPr marL="68567" marR="68567" marT="45715" marB="45715"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Arial Black" pitchFamily="34" charset="0"/>
                        </a:rPr>
                        <a:t>Ambedkar</a:t>
                      </a:r>
                      <a:r>
                        <a:rPr lang="en-US" sz="1600" baseline="0" dirty="0" smtClean="0">
                          <a:latin typeface="Arial Black" pitchFamily="34" charset="0"/>
                        </a:rPr>
                        <a:t> N</a:t>
                      </a:r>
                      <a:r>
                        <a:rPr lang="en-US" sz="1600" dirty="0" smtClean="0">
                          <a:latin typeface="Arial Black" pitchFamily="34" charset="0"/>
                        </a:rPr>
                        <a:t>agar</a:t>
                      </a:r>
                      <a:endParaRPr lang="en-US" sz="1600" dirty="0">
                        <a:latin typeface="Arial Black" pitchFamily="34" charset="0"/>
                      </a:endParaRPr>
                    </a:p>
                  </a:txBody>
                  <a:tcPr marL="68567" marR="68567" marT="45715" marB="45715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 Black" pitchFamily="34" charset="0"/>
                        </a:rPr>
                        <a:t>1820 X 30 </a:t>
                      </a:r>
                      <a:r>
                        <a:rPr lang="en-US" sz="1600" dirty="0" err="1" smtClean="0">
                          <a:latin typeface="Arial Black" pitchFamily="34" charset="0"/>
                        </a:rPr>
                        <a:t>Mtr</a:t>
                      </a:r>
                      <a:endParaRPr lang="en-US" sz="1600" dirty="0">
                        <a:latin typeface="Arial Black" pitchFamily="34" charset="0"/>
                      </a:endParaRPr>
                    </a:p>
                  </a:txBody>
                  <a:tcPr marL="68567" marR="68567" marT="45715" marB="45715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86951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 Black" pitchFamily="34" charset="0"/>
                        </a:rPr>
                        <a:t>2.</a:t>
                      </a:r>
                      <a:endParaRPr lang="en-US" sz="1600" dirty="0">
                        <a:latin typeface="Arial Black" pitchFamily="34" charset="0"/>
                      </a:endParaRPr>
                    </a:p>
                  </a:txBody>
                  <a:tcPr marL="68567" marR="68567" marT="45715" marB="45715"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Arial Black" pitchFamily="34" charset="0"/>
                        </a:rPr>
                        <a:t>Gazipur</a:t>
                      </a:r>
                      <a:endParaRPr lang="en-US" sz="1600" dirty="0">
                        <a:latin typeface="Arial Black" pitchFamily="34" charset="0"/>
                      </a:endParaRPr>
                    </a:p>
                  </a:txBody>
                  <a:tcPr marL="68567" marR="68567" marT="45715" marB="45715"/>
                </a:tc>
                <a:tc>
                  <a:txBody>
                    <a:bodyPr/>
                    <a:lstStyle/>
                    <a:p>
                      <a:pPr marL="0" marR="0" indent="0" algn="l" defTabSz="91441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Arial Black" pitchFamily="34" charset="0"/>
                        </a:rPr>
                        <a:t>1580 X 24 </a:t>
                      </a:r>
                      <a:r>
                        <a:rPr lang="en-US" sz="1600" dirty="0" err="1" smtClean="0">
                          <a:latin typeface="Arial Black" pitchFamily="34" charset="0"/>
                        </a:rPr>
                        <a:t>Mtr</a:t>
                      </a:r>
                      <a:endParaRPr lang="en-US" sz="1600" dirty="0" smtClean="0">
                        <a:latin typeface="Arial Black" pitchFamily="34" charset="0"/>
                      </a:endParaRPr>
                    </a:p>
                  </a:txBody>
                  <a:tcPr marL="68567" marR="68567" marT="45715" marB="45715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91431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 Black" pitchFamily="34" charset="0"/>
                        </a:rPr>
                        <a:t>3.</a:t>
                      </a:r>
                      <a:endParaRPr lang="en-US" sz="1600" dirty="0">
                        <a:latin typeface="Arial Black" pitchFamily="34" charset="0"/>
                      </a:endParaRPr>
                    </a:p>
                  </a:txBody>
                  <a:tcPr marL="68567" marR="68567" marT="45715" marB="45715"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Arial Black" pitchFamily="34" charset="0"/>
                        </a:rPr>
                        <a:t>Sultanpur</a:t>
                      </a:r>
                      <a:endParaRPr lang="en-US" sz="1600" dirty="0">
                        <a:latin typeface="Arial Black" pitchFamily="34" charset="0"/>
                      </a:endParaRPr>
                    </a:p>
                  </a:txBody>
                  <a:tcPr marL="68567" marR="68567" marT="45715" marB="45715"/>
                </a:tc>
                <a:tc>
                  <a:txBody>
                    <a:bodyPr/>
                    <a:lstStyle/>
                    <a:p>
                      <a:pPr marL="0" marR="0" indent="0" algn="l" defTabSz="91441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Arial Black" pitchFamily="34" charset="0"/>
                        </a:rPr>
                        <a:t>1500 X 30 </a:t>
                      </a:r>
                      <a:r>
                        <a:rPr lang="en-US" sz="1600" dirty="0" err="1" smtClean="0">
                          <a:latin typeface="Arial Black" pitchFamily="34" charset="0"/>
                        </a:rPr>
                        <a:t>Mtr</a:t>
                      </a:r>
                      <a:endParaRPr lang="en-US" sz="1600" dirty="0" smtClean="0">
                        <a:latin typeface="Arial Black" pitchFamily="34" charset="0"/>
                      </a:endParaRPr>
                    </a:p>
                  </a:txBody>
                  <a:tcPr marL="68567" marR="68567" marT="45715" marB="45715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86951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 Black" pitchFamily="34" charset="0"/>
                        </a:rPr>
                        <a:t>4.</a:t>
                      </a:r>
                      <a:endParaRPr lang="en-US" sz="1600" dirty="0">
                        <a:latin typeface="Arial Black" pitchFamily="34" charset="0"/>
                      </a:endParaRPr>
                    </a:p>
                  </a:txBody>
                  <a:tcPr marL="68567" marR="68567" marT="45715" marB="45715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 Black" pitchFamily="34" charset="0"/>
                        </a:rPr>
                        <a:t>Aligarh</a:t>
                      </a:r>
                      <a:endParaRPr lang="en-US" sz="1600" dirty="0">
                        <a:latin typeface="Arial Black" pitchFamily="34" charset="0"/>
                      </a:endParaRPr>
                    </a:p>
                  </a:txBody>
                  <a:tcPr marL="68567" marR="68567" marT="45715" marB="45715"/>
                </a:tc>
                <a:tc>
                  <a:txBody>
                    <a:bodyPr/>
                    <a:lstStyle/>
                    <a:p>
                      <a:pPr marL="0" marR="0" indent="0" algn="l" defTabSz="91441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Arial Black" pitchFamily="34" charset="0"/>
                        </a:rPr>
                        <a:t>1240 X 25 </a:t>
                      </a:r>
                      <a:r>
                        <a:rPr lang="en-US" sz="1600" dirty="0" err="1" smtClean="0">
                          <a:latin typeface="Arial Black" pitchFamily="34" charset="0"/>
                        </a:rPr>
                        <a:t>Mtr</a:t>
                      </a:r>
                      <a:endParaRPr lang="en-US" sz="1600" dirty="0" smtClean="0">
                        <a:latin typeface="Arial Black" pitchFamily="34" charset="0"/>
                      </a:endParaRPr>
                    </a:p>
                  </a:txBody>
                  <a:tcPr marL="68567" marR="68567" marT="45715" marB="45715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86951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 Black" pitchFamily="34" charset="0"/>
                        </a:rPr>
                        <a:t>5.</a:t>
                      </a:r>
                      <a:endParaRPr lang="en-US" sz="1600" dirty="0">
                        <a:latin typeface="Arial Black" pitchFamily="34" charset="0"/>
                      </a:endParaRPr>
                    </a:p>
                  </a:txBody>
                  <a:tcPr marL="68567" marR="68567" marT="45715" marB="45715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 Black" pitchFamily="34" charset="0"/>
                        </a:rPr>
                        <a:t>Meerut</a:t>
                      </a:r>
                      <a:endParaRPr lang="en-US" sz="1600" dirty="0">
                        <a:latin typeface="Arial Black" pitchFamily="34" charset="0"/>
                      </a:endParaRPr>
                    </a:p>
                  </a:txBody>
                  <a:tcPr marL="68567" marR="68567" marT="45715" marB="45715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 Black" pitchFamily="34" charset="0"/>
                        </a:rPr>
                        <a:t>1530 X 30 </a:t>
                      </a:r>
                      <a:r>
                        <a:rPr lang="en-US" sz="1600" dirty="0" err="1" smtClean="0">
                          <a:latin typeface="Arial Black" pitchFamily="34" charset="0"/>
                        </a:rPr>
                        <a:t>Mtr</a:t>
                      </a:r>
                      <a:endParaRPr lang="en-US" sz="1600" dirty="0">
                        <a:latin typeface="Arial Black" pitchFamily="34" charset="0"/>
                      </a:endParaRPr>
                    </a:p>
                  </a:txBody>
                  <a:tcPr marL="68567" marR="68567" marT="45715" marB="45715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86951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 Black" pitchFamily="34" charset="0"/>
                        </a:rPr>
                        <a:t>6.</a:t>
                      </a:r>
                      <a:endParaRPr lang="en-US" sz="1600" dirty="0">
                        <a:latin typeface="Arial Black" pitchFamily="34" charset="0"/>
                      </a:endParaRPr>
                    </a:p>
                  </a:txBody>
                  <a:tcPr marL="68567" marR="68567" marT="45715" marB="45715"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Arial Black" pitchFamily="34" charset="0"/>
                        </a:rPr>
                        <a:t>Farrukabad</a:t>
                      </a:r>
                      <a:endParaRPr lang="en-US" sz="1600" dirty="0">
                        <a:latin typeface="Arial Black" pitchFamily="34" charset="0"/>
                      </a:endParaRPr>
                    </a:p>
                  </a:txBody>
                  <a:tcPr marL="68567" marR="68567" marT="45715" marB="45715"/>
                </a:tc>
                <a:tc>
                  <a:txBody>
                    <a:bodyPr/>
                    <a:lstStyle/>
                    <a:p>
                      <a:pPr marL="0" marR="0" indent="0" algn="l" defTabSz="91441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Arial Black" pitchFamily="34" charset="0"/>
                        </a:rPr>
                        <a:t>1228 X 24 </a:t>
                      </a:r>
                      <a:r>
                        <a:rPr lang="en-US" sz="1600" dirty="0" err="1" smtClean="0">
                          <a:latin typeface="Arial Black" pitchFamily="34" charset="0"/>
                        </a:rPr>
                        <a:t>Mtr</a:t>
                      </a:r>
                      <a:endParaRPr lang="en-US" sz="1600" dirty="0" smtClean="0">
                        <a:latin typeface="Arial Black" pitchFamily="34" charset="0"/>
                      </a:endParaRPr>
                    </a:p>
                  </a:txBody>
                  <a:tcPr marL="68567" marR="68567" marT="45715" marB="45715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86951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 Black" pitchFamily="34" charset="0"/>
                        </a:rPr>
                        <a:t>7.</a:t>
                      </a:r>
                      <a:endParaRPr lang="en-US" sz="1600" dirty="0">
                        <a:latin typeface="Arial Black" pitchFamily="34" charset="0"/>
                      </a:endParaRPr>
                    </a:p>
                  </a:txBody>
                  <a:tcPr marL="68567" marR="68567" marT="45715" marB="45715"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Arial Black" pitchFamily="34" charset="0"/>
                        </a:rPr>
                        <a:t>Faizabad</a:t>
                      </a:r>
                      <a:endParaRPr lang="en-US" sz="1600" dirty="0">
                        <a:latin typeface="Arial Black" pitchFamily="34" charset="0"/>
                      </a:endParaRPr>
                    </a:p>
                  </a:txBody>
                  <a:tcPr marL="68567" marR="68567" marT="45715" marB="45715"/>
                </a:tc>
                <a:tc>
                  <a:txBody>
                    <a:bodyPr/>
                    <a:lstStyle/>
                    <a:p>
                      <a:pPr marL="0" marR="0" indent="0" algn="l" defTabSz="91441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Arial Black" pitchFamily="34" charset="0"/>
                        </a:rPr>
                        <a:t>1530 X 30 </a:t>
                      </a:r>
                      <a:r>
                        <a:rPr lang="en-US" sz="1600" dirty="0" err="1" smtClean="0">
                          <a:latin typeface="Arial Black" pitchFamily="34" charset="0"/>
                        </a:rPr>
                        <a:t>Mtr</a:t>
                      </a:r>
                      <a:endParaRPr lang="en-US" sz="1600" dirty="0" smtClean="0">
                        <a:latin typeface="Arial Black" pitchFamily="34" charset="0"/>
                      </a:endParaRPr>
                    </a:p>
                  </a:txBody>
                  <a:tcPr marL="68567" marR="68567" marT="45715" marB="45715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586951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 Black" pitchFamily="34" charset="0"/>
                        </a:rPr>
                        <a:t>8.</a:t>
                      </a:r>
                      <a:endParaRPr lang="en-US" sz="1600" dirty="0">
                        <a:latin typeface="Arial Black" pitchFamily="34" charset="0"/>
                      </a:endParaRPr>
                    </a:p>
                  </a:txBody>
                  <a:tcPr marL="68567" marR="68567" marT="45715" marB="45715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 Black" pitchFamily="34" charset="0"/>
                        </a:rPr>
                        <a:t>Kushinagar</a:t>
                      </a:r>
                      <a:endParaRPr lang="en-US" sz="1600" dirty="0">
                        <a:latin typeface="Arial Black" pitchFamily="34" charset="0"/>
                      </a:endParaRPr>
                    </a:p>
                  </a:txBody>
                  <a:tcPr marL="68567" marR="68567" marT="45715" marB="45715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 Black" pitchFamily="34" charset="0"/>
                        </a:rPr>
                        <a:t>3200 X 45 </a:t>
                      </a:r>
                      <a:r>
                        <a:rPr lang="en-US" sz="1600" dirty="0" err="1" smtClean="0">
                          <a:latin typeface="Arial Black" pitchFamily="34" charset="0"/>
                        </a:rPr>
                        <a:t>Mtr</a:t>
                      </a:r>
                      <a:r>
                        <a:rPr lang="en-US" sz="1600" dirty="0" smtClean="0">
                          <a:latin typeface="Arial Black" pitchFamily="34" charset="0"/>
                        </a:rPr>
                        <a:t> </a:t>
                      </a:r>
                      <a:endParaRPr lang="en-US" sz="1600" dirty="0">
                        <a:latin typeface="Arial Black" pitchFamily="34" charset="0"/>
                      </a:endParaRPr>
                    </a:p>
                  </a:txBody>
                  <a:tcPr marL="68567" marR="68567" marT="45715" marB="45715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082" name="Object 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2668192" y="1590"/>
          <a:ext cx="1190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4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Object 3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8192" y="1590"/>
                        <a:ext cx="1190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7" name="Straight Connector 26"/>
          <p:cNvCxnSpPr/>
          <p:nvPr/>
        </p:nvCxnSpPr>
        <p:spPr>
          <a:xfrm>
            <a:off x="1788319" y="750888"/>
            <a:ext cx="7974806" cy="635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1715692" y="320677"/>
            <a:ext cx="8597503" cy="758825"/>
          </a:xfrm>
          <a:prstGeom prst="rect">
            <a:avLst/>
          </a:prstGeom>
        </p:spPr>
        <p:txBody>
          <a:bodyPr anchor="b">
            <a:spAutoFit/>
          </a:bodyPr>
          <a:lstStyle/>
          <a:p>
            <a:pPr defTabSz="914253">
              <a:lnSpc>
                <a:spcPts val="2599"/>
              </a:lnSpc>
              <a:defRPr/>
            </a:pPr>
            <a:r>
              <a:rPr lang="en-US" sz="2200" b="1" dirty="0">
                <a:latin typeface="+mj-lt"/>
                <a:ea typeface="+mj-ea"/>
                <a:cs typeface="+mj-cs"/>
              </a:rPr>
              <a:t>Network/Routes in UP awarded during the First round of Bidding    </a:t>
            </a:r>
            <a:r>
              <a:rPr lang="en-US" sz="2400" b="1" dirty="0">
                <a:latin typeface="+mj-lt"/>
                <a:ea typeface="+mj-ea"/>
                <a:cs typeface="+mj-cs"/>
              </a:rPr>
              <a:t>							     </a:t>
            </a:r>
          </a:p>
        </p:txBody>
      </p:sp>
      <p:sp>
        <p:nvSpPr>
          <p:cNvPr id="46085" name="Slide Number Placeholder 4"/>
          <p:cNvSpPr txBox="1">
            <a:spLocks/>
          </p:cNvSpPr>
          <p:nvPr/>
        </p:nvSpPr>
        <p:spPr bwMode="auto">
          <a:xfrm>
            <a:off x="10335816" y="6661152"/>
            <a:ext cx="332184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GB" altLang="en-US" sz="900" b="1">
                <a:solidFill>
                  <a:srgbClr val="000000"/>
                </a:solidFill>
                <a:latin typeface="Verdana" pitchFamily="34" charset="0"/>
              </a:rPr>
              <a:t>6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828800" y="1136650"/>
          <a:ext cx="7924800" cy="2597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717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01763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13067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Black" pitchFamily="34" charset="0"/>
                        </a:rPr>
                        <a:t>Selected Airlines</a:t>
                      </a:r>
                      <a:endParaRPr lang="en-US" sz="1800" dirty="0">
                        <a:latin typeface="Arial Black" pitchFamily="34" charset="0"/>
                      </a:endParaRPr>
                    </a:p>
                  </a:txBody>
                  <a:tcPr marL="68577" marR="68577" marT="45721" marB="45721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Black" pitchFamily="34" charset="0"/>
                        </a:rPr>
                        <a:t>Network/ Routes</a:t>
                      </a:r>
                      <a:endParaRPr lang="en-US" sz="1800" dirty="0">
                        <a:latin typeface="Arial Black" pitchFamily="34" charset="0"/>
                      </a:endParaRPr>
                    </a:p>
                  </a:txBody>
                  <a:tcPr marL="68577" marR="68577" marT="45721" marB="45721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00966"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Arial Black" pitchFamily="34" charset="0"/>
                        </a:rPr>
                        <a:t>SpiceJet</a:t>
                      </a:r>
                      <a:endParaRPr lang="en-US" sz="1600" dirty="0">
                        <a:latin typeface="Arial Black" pitchFamily="34" charset="0"/>
                      </a:endParaRPr>
                    </a:p>
                  </a:txBody>
                  <a:tcPr marL="68577" marR="68577" marT="45721" marB="45721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dirty="0" smtClean="0">
                          <a:latin typeface="Arial Black" pitchFamily="34" charset="0"/>
                        </a:rPr>
                        <a:t>Delhi&gt; Kanpur &gt;Delhi </a:t>
                      </a:r>
                    </a:p>
                    <a:p>
                      <a:pPr algn="l"/>
                      <a:endParaRPr lang="en-US" sz="1600" b="0" dirty="0">
                        <a:latin typeface="Arial Black" pitchFamily="34" charset="0"/>
                      </a:endParaRPr>
                    </a:p>
                  </a:txBody>
                  <a:tcPr marL="68577" marR="68577" marT="45721" marB="45721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43206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 Black" pitchFamily="34" charset="0"/>
                        </a:rPr>
                        <a:t>Alliance</a:t>
                      </a:r>
                      <a:r>
                        <a:rPr lang="en-US" sz="1600" baseline="0" dirty="0" smtClean="0">
                          <a:latin typeface="Arial Black" pitchFamily="34" charset="0"/>
                        </a:rPr>
                        <a:t> Air</a:t>
                      </a:r>
                      <a:endParaRPr lang="en-US" sz="1600" dirty="0">
                        <a:latin typeface="Arial Black" pitchFamily="34" charset="0"/>
                      </a:endParaRPr>
                    </a:p>
                  </a:txBody>
                  <a:tcPr marL="68577" marR="68577" marT="45721" marB="45721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dirty="0" smtClean="0">
                          <a:latin typeface="Arial Black" pitchFamily="34" charset="0"/>
                        </a:rPr>
                        <a:t>Agra&gt; </a:t>
                      </a:r>
                      <a:r>
                        <a:rPr lang="en-US" sz="1600" b="0" dirty="0" err="1" smtClean="0">
                          <a:latin typeface="Arial Black" pitchFamily="34" charset="0"/>
                        </a:rPr>
                        <a:t>Jaipur</a:t>
                      </a:r>
                      <a:r>
                        <a:rPr lang="en-US" sz="1600" b="0" dirty="0" smtClean="0">
                          <a:latin typeface="Arial Black" pitchFamily="34" charset="0"/>
                        </a:rPr>
                        <a:t> &gt;Agra</a:t>
                      </a:r>
                    </a:p>
                    <a:p>
                      <a:pPr algn="l"/>
                      <a:endParaRPr lang="en-US" sz="1600" b="0" dirty="0">
                        <a:latin typeface="Arial Black" pitchFamily="34" charset="0"/>
                      </a:endParaRPr>
                    </a:p>
                  </a:txBody>
                  <a:tcPr marL="68577" marR="68577" marT="45721" marB="45721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59906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 Black" pitchFamily="34" charset="0"/>
                        </a:rPr>
                        <a:t>Deccan</a:t>
                      </a:r>
                      <a:r>
                        <a:rPr lang="en-US" sz="1600" baseline="0" dirty="0" smtClean="0">
                          <a:latin typeface="Arial Black" pitchFamily="34" charset="0"/>
                        </a:rPr>
                        <a:t> Charters</a:t>
                      </a:r>
                      <a:endParaRPr lang="en-US" sz="1600" dirty="0">
                        <a:latin typeface="Arial Black" pitchFamily="34" charset="0"/>
                      </a:endParaRPr>
                    </a:p>
                  </a:txBody>
                  <a:tcPr marL="68577" marR="68577" marT="45721" marB="45721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 Delhi &gt; Agra &gt; Delhi</a:t>
                      </a:r>
                    </a:p>
                    <a:p>
                      <a:pPr algn="l" fontAlgn="b"/>
                      <a:endParaRPr lang="en-US" sz="1600" b="0" i="0" u="none" strike="noStrike" dirty="0" smtClean="0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65933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 Black" pitchFamily="34" charset="0"/>
                        </a:rPr>
                        <a:t>Air Odisha</a:t>
                      </a:r>
                      <a:endParaRPr lang="en-US" sz="1600" dirty="0">
                        <a:latin typeface="Arial Black" pitchFamily="34" charset="0"/>
                      </a:endParaRPr>
                    </a:p>
                  </a:txBody>
                  <a:tcPr marL="68577" marR="68577" marT="45721" marB="45721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dirty="0" smtClean="0">
                          <a:latin typeface="Arial Black" pitchFamily="34" charset="0"/>
                        </a:rPr>
                        <a:t> Delhi&gt; Kanpur &gt; Varanasi&gt;Kanpur&gt; Delhi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106" name="Object 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2668192" y="1590"/>
          <a:ext cx="1190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8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Object 3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8192" y="1590"/>
                        <a:ext cx="1190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7" name="Straight Connector 26"/>
          <p:cNvCxnSpPr/>
          <p:nvPr/>
        </p:nvCxnSpPr>
        <p:spPr>
          <a:xfrm flipV="1">
            <a:off x="1788320" y="762000"/>
            <a:ext cx="8346281" cy="127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1715692" y="320677"/>
            <a:ext cx="8597503" cy="758825"/>
          </a:xfrm>
          <a:prstGeom prst="rect">
            <a:avLst/>
          </a:prstGeom>
        </p:spPr>
        <p:txBody>
          <a:bodyPr anchor="b">
            <a:spAutoFit/>
          </a:bodyPr>
          <a:lstStyle/>
          <a:p>
            <a:pPr defTabSz="914253">
              <a:lnSpc>
                <a:spcPts val="2599"/>
              </a:lnSpc>
              <a:defRPr/>
            </a:pPr>
            <a:r>
              <a:rPr lang="en-US" sz="2400" b="1" dirty="0">
                <a:latin typeface="+mj-lt"/>
                <a:ea typeface="+mj-ea"/>
                <a:cs typeface="+mj-cs"/>
              </a:rPr>
              <a:t>Concession / Support provided by Government of Uttar Pradesh						    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788320" y="944563"/>
            <a:ext cx="8270081" cy="246221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342900" indent="-342900" algn="just">
              <a:spcBef>
                <a:spcPts val="600"/>
              </a:spcBef>
              <a:buSzPct val="100000"/>
              <a:defRPr/>
            </a:pPr>
            <a:r>
              <a:rPr lang="en-US" sz="2000" b="1" dirty="0">
                <a:solidFill>
                  <a:srgbClr val="313131"/>
                </a:solidFill>
                <a:latin typeface="+mj-lt"/>
              </a:rPr>
              <a:t>Concession / support</a:t>
            </a:r>
          </a:p>
          <a:p>
            <a:pPr marL="342900" indent="-342900" algn="just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313131"/>
                </a:solidFill>
                <a:latin typeface="+mj-lt"/>
              </a:rPr>
              <a:t>Reduction of VAT on ATF to 1% at RCS Airports.</a:t>
            </a:r>
            <a:endParaRPr lang="en-US" sz="2000" b="1" dirty="0">
              <a:solidFill>
                <a:srgbClr val="313131"/>
              </a:solidFill>
              <a:latin typeface="+mj-lt"/>
            </a:endParaRPr>
          </a:p>
          <a:p>
            <a:pPr marL="342900" indent="-342900" algn="just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313131"/>
                </a:solidFill>
                <a:latin typeface="+mj-lt"/>
              </a:rPr>
              <a:t>Provision of security and fire services free of cost at RCS Airports.</a:t>
            </a:r>
          </a:p>
          <a:p>
            <a:pPr marL="342900" indent="-342900" algn="just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313131"/>
                </a:solidFill>
                <a:latin typeface="+mj-lt"/>
              </a:rPr>
              <a:t>Provisions of electricity, water and other utility services at substantially concessional rates at RCS Airports.</a:t>
            </a:r>
          </a:p>
          <a:p>
            <a:pPr marL="342900" indent="-342900" algn="just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</a:rPr>
              <a:t>Reimbursement of the State Government’s share at 20% towards VGF for respective RCS Routes.</a:t>
            </a:r>
          </a:p>
        </p:txBody>
      </p:sp>
      <p:sp>
        <p:nvSpPr>
          <p:cNvPr id="47110" name="Slide Number Placeholder 4"/>
          <p:cNvSpPr txBox="1">
            <a:spLocks/>
          </p:cNvSpPr>
          <p:nvPr/>
        </p:nvSpPr>
        <p:spPr bwMode="auto">
          <a:xfrm>
            <a:off x="10335816" y="6661152"/>
            <a:ext cx="332184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GB" altLang="en-US" sz="900" b="1">
                <a:solidFill>
                  <a:srgbClr val="000000"/>
                </a:solidFill>
                <a:latin typeface="Verdana" pitchFamily="34" charset="0"/>
              </a:rPr>
              <a:t>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96653" y="3516704"/>
            <a:ext cx="8435579" cy="31239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>
              <a:spcBef>
                <a:spcPts val="600"/>
              </a:spcBef>
              <a:buSzPct val="100000"/>
              <a:defRPr/>
            </a:pPr>
            <a:r>
              <a:rPr lang="en-US" sz="2000" b="1" dirty="0">
                <a:solidFill>
                  <a:srgbClr val="313131"/>
                </a:solidFill>
                <a:latin typeface="+mj-lt"/>
              </a:rPr>
              <a:t>Additional Incentive</a:t>
            </a:r>
          </a:p>
          <a:p>
            <a:pPr marL="457200" indent="-457200" algn="just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0070C0"/>
                </a:solidFill>
                <a:latin typeface="+mj-lt"/>
              </a:rPr>
              <a:t>Underwriting of 30 % of Non-VGF Seats</a:t>
            </a:r>
          </a:p>
          <a:p>
            <a:pPr marL="457200" indent="-457200" algn="just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0070C0"/>
                </a:solidFill>
                <a:latin typeface="+mj-lt"/>
              </a:rPr>
              <a:t>U.P. state government will consider incentives or concessions as per the requirements of airlines to operate any RCS route having one airport in U.P. </a:t>
            </a:r>
          </a:p>
          <a:p>
            <a:pPr marL="457200" indent="-457200" algn="just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0070C0"/>
                </a:solidFill>
                <a:latin typeface="+mj-lt"/>
              </a:rPr>
              <a:t>Airlines may submit their proposals for any route having one leg in U.P. along with additional benefits they need to sustain  operation preferably within 15 days.</a:t>
            </a:r>
            <a:endParaRPr lang="en-US" sz="2000" dirty="0">
              <a:solidFill>
                <a:srgbClr val="313131"/>
              </a:solidFill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1" y="381000"/>
            <a:ext cx="7696199" cy="609600"/>
          </a:xfrm>
        </p:spPr>
        <p:txBody>
          <a:bodyPr>
            <a:normAutofit/>
          </a:bodyPr>
          <a:lstStyle/>
          <a:p>
            <a:r>
              <a:rPr lang="en-US" sz="2025" b="1" dirty="0">
                <a:solidFill>
                  <a:srgbClr val="FF0000"/>
                </a:solidFill>
              </a:rPr>
              <a:t>New intrastate routes proposed to be included in RCS 2</a:t>
            </a:r>
            <a:r>
              <a:rPr lang="en-US" sz="2025" b="1" baseline="30000" dirty="0">
                <a:solidFill>
                  <a:srgbClr val="FF0000"/>
                </a:solidFill>
              </a:rPr>
              <a:t>nd</a:t>
            </a:r>
            <a:r>
              <a:rPr lang="en-US" sz="2025" b="1" dirty="0">
                <a:solidFill>
                  <a:srgbClr val="FF0000"/>
                </a:solidFill>
              </a:rPr>
              <a:t> bidding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66655" y="1143001"/>
            <a:ext cx="8485215" cy="5067299"/>
          </a:xfrm>
        </p:spPr>
        <p:txBody>
          <a:bodyPr>
            <a:normAutofit lnSpcReduction="10000"/>
          </a:bodyPr>
          <a:lstStyle/>
          <a:p>
            <a:pPr marL="289322" indent="-289322">
              <a:buAutoNum type="arabicPeriod"/>
            </a:pPr>
            <a:r>
              <a:rPr lang="en-US" dirty="0" smtClean="0"/>
              <a:t>Lucknow-Bareilly-Meerut-</a:t>
            </a:r>
            <a:r>
              <a:rPr lang="en-US" i="1" dirty="0" smtClean="0"/>
              <a:t>Bareilly-Lucknow</a:t>
            </a:r>
          </a:p>
          <a:p>
            <a:pPr marL="289322" indent="-289322">
              <a:buAutoNum type="arabicPeriod"/>
            </a:pPr>
            <a:r>
              <a:rPr lang="en-US" dirty="0" smtClean="0"/>
              <a:t>Allahabad-Bareilly-Meerut</a:t>
            </a:r>
            <a:r>
              <a:rPr lang="en-US" i="1" dirty="0" smtClean="0"/>
              <a:t>-Bareilly-Allahabad</a:t>
            </a:r>
          </a:p>
          <a:p>
            <a:pPr marL="289322" indent="-289322">
              <a:buAutoNum type="arabicPeriod"/>
            </a:pPr>
            <a:r>
              <a:rPr lang="en-US" dirty="0" smtClean="0"/>
              <a:t>Lucknow-Moradabad-Saharanpur-</a:t>
            </a:r>
            <a:r>
              <a:rPr lang="en-US" i="1" dirty="0" smtClean="0"/>
              <a:t>Moradabad-Lucknow</a:t>
            </a:r>
          </a:p>
          <a:p>
            <a:pPr marL="289322" indent="-289322">
              <a:buAutoNum type="arabicPeriod"/>
            </a:pPr>
            <a:r>
              <a:rPr lang="en-US" dirty="0" smtClean="0"/>
              <a:t>Lucknow-Agra-Ghaziabad-</a:t>
            </a:r>
            <a:r>
              <a:rPr lang="en-US" i="1" dirty="0" smtClean="0"/>
              <a:t>Agra-Lucknow</a:t>
            </a:r>
          </a:p>
          <a:p>
            <a:pPr marL="289322" indent="-289322">
              <a:buFont typeface="Arial" panose="020B0604020202020204" pitchFamily="34" charset="0"/>
              <a:buAutoNum type="arabicPeriod"/>
            </a:pPr>
            <a:r>
              <a:rPr lang="en-US" dirty="0" smtClean="0"/>
              <a:t>Lucknow-Aligarh-Ghaziabad-</a:t>
            </a:r>
            <a:r>
              <a:rPr lang="en-US" i="1" dirty="0" smtClean="0"/>
              <a:t>Aligarh-Lucknow</a:t>
            </a:r>
            <a:endParaRPr lang="en-US" i="1" dirty="0"/>
          </a:p>
          <a:p>
            <a:pPr marL="289322" indent="-289322">
              <a:buFont typeface="Arial" panose="020B0604020202020204" pitchFamily="34" charset="0"/>
              <a:buAutoNum type="arabicPeriod"/>
            </a:pPr>
            <a:r>
              <a:rPr lang="en-US" dirty="0" smtClean="0"/>
              <a:t>Lucknow-Shravasti-Gorakhpur-Kushinagar-Sarnath-</a:t>
            </a:r>
            <a:r>
              <a:rPr lang="en-US" i="1" dirty="0" smtClean="0"/>
              <a:t>Kushinagar-Gorakhpur-Shravasti-Lucknow</a:t>
            </a:r>
          </a:p>
          <a:p>
            <a:pPr marL="289322" indent="-289322">
              <a:buFont typeface="Arial" panose="020B0604020202020204" pitchFamily="34" charset="0"/>
              <a:buAutoNum type="arabicPeriod"/>
            </a:pPr>
            <a:r>
              <a:rPr lang="en-US" dirty="0" smtClean="0"/>
              <a:t>Lucknow-Azamgarh-Lucknow</a:t>
            </a:r>
          </a:p>
          <a:p>
            <a:pPr marL="289322" indent="-289322">
              <a:buFont typeface="Arial" panose="020B0604020202020204" pitchFamily="34" charset="0"/>
              <a:buAutoNum type="arabicPeriod"/>
            </a:pPr>
            <a:r>
              <a:rPr lang="en-US" dirty="0" smtClean="0"/>
              <a:t>Lucknow-Jhansi-Lalitpur-</a:t>
            </a:r>
            <a:r>
              <a:rPr lang="en-US" i="1" dirty="0" smtClean="0"/>
              <a:t>Jhansi-Lucknow</a:t>
            </a:r>
            <a:endParaRPr lang="en-US" i="1" dirty="0"/>
          </a:p>
          <a:p>
            <a:pPr marL="289322" indent="-289322">
              <a:buAutoNum type="arabicPeriod"/>
            </a:pPr>
            <a:r>
              <a:rPr lang="en-US" dirty="0" smtClean="0"/>
              <a:t>Kanpur-Faizabad(</a:t>
            </a:r>
            <a:r>
              <a:rPr lang="en-US" dirty="0" err="1" smtClean="0"/>
              <a:t>Ayodhya</a:t>
            </a:r>
            <a:r>
              <a:rPr lang="en-US" dirty="0" smtClean="0"/>
              <a:t>)-Allahabad (</a:t>
            </a:r>
            <a:r>
              <a:rPr lang="en-US" dirty="0" err="1" smtClean="0"/>
              <a:t>Prayag</a:t>
            </a:r>
            <a:r>
              <a:rPr lang="en-US" dirty="0" smtClean="0"/>
              <a:t>)-</a:t>
            </a:r>
            <a:r>
              <a:rPr lang="en-US" i="1" dirty="0" smtClean="0"/>
              <a:t>Faizabad-Kanpur</a:t>
            </a:r>
          </a:p>
          <a:p>
            <a:pPr marL="289322" indent="-289322">
              <a:buAutoNum type="arabicPeriod"/>
            </a:pPr>
            <a:r>
              <a:rPr lang="en-US" dirty="0" err="1"/>
              <a:t>Lucknow-Myorpur</a:t>
            </a:r>
            <a:r>
              <a:rPr lang="en-US" dirty="0"/>
              <a:t>(</a:t>
            </a:r>
            <a:r>
              <a:rPr lang="en-US" dirty="0" err="1"/>
              <a:t>Sonbhadra</a:t>
            </a:r>
            <a:r>
              <a:rPr lang="en-US" dirty="0"/>
              <a:t>)-</a:t>
            </a:r>
            <a:r>
              <a:rPr lang="en-US" dirty="0" err="1"/>
              <a:t>Chitrakoot-Myorpur-Lucknow</a:t>
            </a:r>
            <a:endParaRPr lang="en-US" dirty="0"/>
          </a:p>
          <a:p>
            <a:pPr marL="289322" indent="-289322">
              <a:buAutoNum type="arabicPeriod"/>
            </a:pPr>
            <a:endParaRPr lang="en-US" dirty="0"/>
          </a:p>
          <a:p>
            <a:pPr marL="289322" indent="-289322">
              <a:buAutoNum type="arabicPeriod"/>
            </a:pPr>
            <a:endParaRPr lang="en-US" i="1" dirty="0" smtClean="0"/>
          </a:p>
          <a:p>
            <a:pPr marL="289322" indent="-289322">
              <a:buAutoNum type="arabicPeriod"/>
            </a:pPr>
            <a:endParaRPr lang="en-US" dirty="0" smtClean="0"/>
          </a:p>
          <a:p>
            <a:pPr marL="289322" indent="-289322">
              <a:buAutoNum type="arabicPeriod"/>
            </a:pPr>
            <a:endParaRPr lang="en-US" dirty="0" smtClean="0"/>
          </a:p>
          <a:p>
            <a:pPr marL="289322" indent="-289322">
              <a:buAutoNum type="arabicPeriod"/>
            </a:pPr>
            <a:endParaRPr lang="en-US" dirty="0" smtClean="0"/>
          </a:p>
          <a:p>
            <a:pPr marL="289322" indent="-289322">
              <a:buAutoNum type="arabicPeriod"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9DEF7-7DC5-4975-8095-5BFA7EFBE44E}" type="datetime1">
              <a:rPr lang="en-US" smtClean="0"/>
              <a:t>07-Jul-17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B641D-368A-4F6C-8A74-6548AA74CB1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6885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0" y="152400"/>
            <a:ext cx="7620000" cy="544484"/>
          </a:xfrm>
        </p:spPr>
        <p:txBody>
          <a:bodyPr>
            <a:normAutofit/>
          </a:bodyPr>
          <a:lstStyle/>
          <a:p>
            <a:r>
              <a:rPr lang="en-US" sz="2025" b="1" dirty="0">
                <a:solidFill>
                  <a:srgbClr val="FF0000"/>
                </a:solidFill>
              </a:rPr>
              <a:t>New interstate routes proposed to be included in RCS 2</a:t>
            </a:r>
            <a:r>
              <a:rPr lang="en-US" sz="2025" b="1" baseline="30000" dirty="0">
                <a:solidFill>
                  <a:srgbClr val="FF0000"/>
                </a:solidFill>
              </a:rPr>
              <a:t>nd</a:t>
            </a:r>
            <a:r>
              <a:rPr lang="en-US" sz="2025" b="1" dirty="0">
                <a:solidFill>
                  <a:srgbClr val="FF0000"/>
                </a:solidFill>
              </a:rPr>
              <a:t> bidding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7400" y="696884"/>
            <a:ext cx="8305800" cy="5627716"/>
          </a:xfrm>
        </p:spPr>
        <p:txBody>
          <a:bodyPr>
            <a:normAutofit fontScale="70000" lnSpcReduction="20000"/>
          </a:bodyPr>
          <a:lstStyle/>
          <a:p>
            <a:pPr marL="289322" indent="-289322">
              <a:buAutoNum type="arabicPeriod"/>
            </a:pPr>
            <a:r>
              <a:rPr lang="en-US" dirty="0" smtClean="0"/>
              <a:t>Lucknow-Gorakhpur-Patna-Gorakhpur-Lucknow</a:t>
            </a:r>
          </a:p>
          <a:p>
            <a:pPr marL="289322" indent="-289322">
              <a:buFont typeface="Arial" panose="020B0604020202020204" pitchFamily="34" charset="0"/>
              <a:buAutoNum type="arabicPeriod"/>
            </a:pPr>
            <a:r>
              <a:rPr lang="en-US" dirty="0"/>
              <a:t>Delhi-Gorakhpur-Kathmandu-Gorakhpur-Delhi</a:t>
            </a:r>
          </a:p>
          <a:p>
            <a:pPr marL="289322" indent="-289322">
              <a:buAutoNum type="arabicPeriod"/>
            </a:pPr>
            <a:r>
              <a:rPr lang="en-US" dirty="0" smtClean="0"/>
              <a:t>Lucknow-Bareilly-Dehradun-Bareilly-Lucknow</a:t>
            </a:r>
          </a:p>
          <a:p>
            <a:pPr marL="289322" indent="-289322">
              <a:buFont typeface="Arial" panose="020B0604020202020204" pitchFamily="34" charset="0"/>
              <a:buAutoNum type="arabicPeriod"/>
            </a:pPr>
            <a:r>
              <a:rPr lang="en-US" dirty="0" smtClean="0"/>
              <a:t>Delhi-Bareilly-Allahabad-Bareilly-Delhi</a:t>
            </a:r>
          </a:p>
          <a:p>
            <a:pPr marL="289322" indent="-289322">
              <a:buFont typeface="Arial" panose="020B0604020202020204" pitchFamily="34" charset="0"/>
              <a:buAutoNum type="arabicPeriod"/>
            </a:pPr>
            <a:r>
              <a:rPr lang="en-US" dirty="0" smtClean="0"/>
              <a:t>Delhi-Allahabad-Delhi</a:t>
            </a:r>
            <a:endParaRPr lang="en-US" dirty="0"/>
          </a:p>
          <a:p>
            <a:pPr marL="289322" indent="-289322">
              <a:buAutoNum type="arabicPeriod"/>
            </a:pPr>
            <a:r>
              <a:rPr lang="en-US" dirty="0" smtClean="0"/>
              <a:t>Allahabad-Dehradun-Allahabad</a:t>
            </a:r>
          </a:p>
          <a:p>
            <a:pPr marL="289322" indent="-289322">
              <a:buAutoNum type="arabicPeriod"/>
            </a:pPr>
            <a:r>
              <a:rPr lang="en-US" dirty="0" smtClean="0"/>
              <a:t>Varanasi-Dehradun-Varanasi</a:t>
            </a:r>
          </a:p>
          <a:p>
            <a:pPr marL="289322" indent="-289322">
              <a:buAutoNum type="arabicPeriod"/>
            </a:pPr>
            <a:r>
              <a:rPr lang="en-US" dirty="0" smtClean="0"/>
              <a:t>Lucknow-Dehradun-</a:t>
            </a:r>
            <a:r>
              <a:rPr lang="en-US" dirty="0"/>
              <a:t>Lucknow</a:t>
            </a:r>
            <a:endParaRPr lang="en-US" dirty="0" smtClean="0"/>
          </a:p>
          <a:p>
            <a:pPr marL="289322" indent="-289322">
              <a:buAutoNum type="arabicPeriod"/>
            </a:pPr>
            <a:r>
              <a:rPr lang="en-US" dirty="0" smtClean="0"/>
              <a:t>Lucknow-Ranchi-Jamshedpur-Ranchi-Lucknow</a:t>
            </a:r>
          </a:p>
          <a:p>
            <a:pPr marL="289322" indent="-289322">
              <a:buFont typeface="Wingdings 2"/>
              <a:buAutoNum type="arabicPeriod"/>
            </a:pPr>
            <a:r>
              <a:rPr lang="en-US" dirty="0" smtClean="0"/>
              <a:t>Allahabad-Lucknow-Nagpur-Lucknow-Allahabad</a:t>
            </a:r>
          </a:p>
          <a:p>
            <a:pPr marL="289322" indent="-289322">
              <a:buFont typeface="Wingdings 2"/>
              <a:buAutoNum type="arabicPeriod"/>
            </a:pPr>
            <a:r>
              <a:rPr lang="en-US" dirty="0" smtClean="0"/>
              <a:t>Lucknow-Bhopal-Ujjain-Bhopal-Lucknow</a:t>
            </a:r>
          </a:p>
          <a:p>
            <a:pPr marL="289322" indent="-289322">
              <a:buFont typeface="Arial" panose="020B0604020202020204" pitchFamily="34" charset="0"/>
              <a:buAutoNum type="arabicPeriod"/>
            </a:pPr>
            <a:r>
              <a:rPr lang="en-US" dirty="0" smtClean="0"/>
              <a:t>Lucknow-Varanasi-Patna-Varanasi-Lucknow</a:t>
            </a:r>
            <a:endParaRPr lang="en-US" dirty="0"/>
          </a:p>
          <a:p>
            <a:pPr marL="289322" indent="-289322">
              <a:buFont typeface="Arial" panose="020B0604020202020204" pitchFamily="34" charset="0"/>
              <a:buAutoNum type="arabicPeriod"/>
            </a:pPr>
            <a:r>
              <a:rPr lang="en-US" dirty="0" smtClean="0"/>
              <a:t>Agra-Lucknow-Kolkata-Lucknow-Agra</a:t>
            </a:r>
            <a:endParaRPr lang="en-US" dirty="0"/>
          </a:p>
          <a:p>
            <a:pPr marL="289322" indent="-289322">
              <a:buFont typeface="Arial" panose="020B0604020202020204" pitchFamily="34" charset="0"/>
              <a:buAutoNum type="arabicPeriod"/>
            </a:pPr>
            <a:r>
              <a:rPr lang="en-US" dirty="0" smtClean="0"/>
              <a:t>Lucknow-Jhansi-Bhopal-Jhansi-Lucknow</a:t>
            </a:r>
          </a:p>
          <a:p>
            <a:pPr marL="289322" indent="-289322">
              <a:buFont typeface="Arial" panose="020B0604020202020204" pitchFamily="34" charset="0"/>
              <a:buAutoNum type="arabicPeriod"/>
            </a:pPr>
            <a:r>
              <a:rPr lang="en-US" dirty="0" smtClean="0"/>
              <a:t>Lucknow-Bhopal-Mumbai-Bhopal-Lucknow</a:t>
            </a:r>
          </a:p>
          <a:p>
            <a:pPr marL="289322" indent="-289322">
              <a:buFont typeface="Arial" panose="020B0604020202020204" pitchFamily="34" charset="0"/>
              <a:buAutoNum type="arabicPeriod"/>
            </a:pPr>
            <a:r>
              <a:rPr lang="en-US" dirty="0"/>
              <a:t>Varanasi(</a:t>
            </a:r>
            <a:r>
              <a:rPr lang="en-US" dirty="0" err="1"/>
              <a:t>Kashi</a:t>
            </a:r>
            <a:r>
              <a:rPr lang="en-US" dirty="0"/>
              <a:t>)-Allahabad(</a:t>
            </a:r>
            <a:r>
              <a:rPr lang="en-US" dirty="0" err="1"/>
              <a:t>Prayag</a:t>
            </a:r>
            <a:r>
              <a:rPr lang="en-US" dirty="0"/>
              <a:t>)-</a:t>
            </a:r>
            <a:r>
              <a:rPr lang="en-US" dirty="0" err="1"/>
              <a:t>Haridwar</a:t>
            </a:r>
            <a:r>
              <a:rPr lang="en-US" dirty="0"/>
              <a:t>/</a:t>
            </a:r>
            <a:r>
              <a:rPr lang="en-US" dirty="0" err="1"/>
              <a:t>Rishikesh</a:t>
            </a:r>
            <a:r>
              <a:rPr lang="en-US" dirty="0"/>
              <a:t>(</a:t>
            </a:r>
            <a:r>
              <a:rPr lang="en-US" dirty="0" err="1"/>
              <a:t>Jollygrant</a:t>
            </a:r>
            <a:r>
              <a:rPr lang="en-US" dirty="0"/>
              <a:t> Airport, Dehradun)-Allahabad-Varanasi</a:t>
            </a:r>
          </a:p>
          <a:p>
            <a:pPr marL="289322" indent="-289322" algn="just">
              <a:buFont typeface="Arial" panose="020B0604020202020204" pitchFamily="34" charset="0"/>
              <a:buAutoNum type="arabicPeriod"/>
            </a:pPr>
            <a:r>
              <a:rPr lang="en-US" dirty="0"/>
              <a:t>Allahabad-Mumbai-Allahabad</a:t>
            </a:r>
          </a:p>
          <a:p>
            <a:pPr marL="289322" indent="-289322" algn="just">
              <a:buFont typeface="Arial" panose="020B0604020202020204" pitchFamily="34" charset="0"/>
              <a:buAutoNum type="arabicPeriod"/>
            </a:pPr>
            <a:r>
              <a:rPr lang="en-US" dirty="0"/>
              <a:t>Allahabad-Bengaluru-Allahabad</a:t>
            </a:r>
          </a:p>
          <a:p>
            <a:pPr marL="289322" indent="-289322">
              <a:buFont typeface="Arial" panose="020B0604020202020204" pitchFamily="34" charset="0"/>
              <a:buAutoNum type="arabicPeriod"/>
            </a:pPr>
            <a:endParaRPr lang="en-US" dirty="0" smtClean="0"/>
          </a:p>
          <a:p>
            <a:pPr marL="289322" indent="-289322">
              <a:buAutoNum type="arabicPeriod"/>
            </a:pPr>
            <a:endParaRPr lang="en-US" dirty="0" smtClean="0"/>
          </a:p>
          <a:p>
            <a:pPr marL="289322" indent="-289322">
              <a:buAutoNum type="arabicPeriod"/>
            </a:pPr>
            <a:endParaRPr lang="en-US" dirty="0" smtClean="0"/>
          </a:p>
          <a:p>
            <a:pPr marL="289322" indent="-289322">
              <a:buAutoNum type="arabicPeriod"/>
            </a:pPr>
            <a:endParaRPr lang="en-US" dirty="0" smtClean="0"/>
          </a:p>
          <a:p>
            <a:pPr marL="289322" indent="-289322">
              <a:buAutoNum type="arabicPeriod"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1CCA9-588F-4768-BC99-652AE70AED7B}" type="datetime1">
              <a:rPr lang="en-US" smtClean="0"/>
              <a:t>07-Jul-17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B641D-368A-4F6C-8A74-6548AA74CB1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226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082" name="Object 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2668192" y="1590"/>
          <a:ext cx="1190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2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Object 3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8192" y="1590"/>
                        <a:ext cx="1190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7" name="Straight Connector 26"/>
          <p:cNvCxnSpPr/>
          <p:nvPr/>
        </p:nvCxnSpPr>
        <p:spPr>
          <a:xfrm>
            <a:off x="1788319" y="750888"/>
            <a:ext cx="7974806" cy="635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1715692" y="320676"/>
            <a:ext cx="8597503" cy="759182"/>
          </a:xfrm>
          <a:prstGeom prst="rect">
            <a:avLst/>
          </a:prstGeom>
        </p:spPr>
        <p:txBody>
          <a:bodyPr anchor="b">
            <a:spAutoFit/>
          </a:bodyPr>
          <a:lstStyle/>
          <a:p>
            <a:pPr defTabSz="914253">
              <a:lnSpc>
                <a:spcPts val="2599"/>
              </a:lnSpc>
              <a:defRPr/>
            </a:pPr>
            <a:r>
              <a:rPr lang="en-US" sz="2400" b="1" dirty="0">
                <a:latin typeface="+mj-lt"/>
                <a:ea typeface="+mj-ea"/>
                <a:cs typeface="+mj-cs"/>
              </a:rPr>
              <a:t>Additional Possible Viable Routes for Second round of bidding							     </a:t>
            </a:r>
          </a:p>
        </p:txBody>
      </p:sp>
      <p:sp>
        <p:nvSpPr>
          <p:cNvPr id="46085" name="Slide Number Placeholder 4"/>
          <p:cNvSpPr txBox="1">
            <a:spLocks/>
          </p:cNvSpPr>
          <p:nvPr/>
        </p:nvSpPr>
        <p:spPr bwMode="auto">
          <a:xfrm>
            <a:off x="10335816" y="6661152"/>
            <a:ext cx="332184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GB" altLang="en-US" sz="900" b="1">
                <a:solidFill>
                  <a:srgbClr val="000000"/>
                </a:solidFill>
                <a:latin typeface="Verdana" pitchFamily="34" charset="0"/>
              </a:rPr>
              <a:t>6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905000" y="1136651"/>
          <a:ext cx="7772400" cy="34144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724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749400">
                <a:tc>
                  <a:txBody>
                    <a:bodyPr/>
                    <a:lstStyle/>
                    <a:p>
                      <a:pPr marL="60325" indent="0"/>
                      <a:r>
                        <a:rPr lang="en-US" sz="1800" dirty="0" smtClean="0">
                          <a:latin typeface="Arial Black" pitchFamily="34" charset="0"/>
                        </a:rPr>
                        <a:t>Viable</a:t>
                      </a:r>
                      <a:r>
                        <a:rPr lang="en-US" sz="1800" baseline="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1800" dirty="0" smtClean="0">
                          <a:latin typeface="Arial Black" pitchFamily="34" charset="0"/>
                        </a:rPr>
                        <a:t>Routes</a:t>
                      </a:r>
                      <a:endParaRPr lang="en-US" sz="1800" dirty="0">
                        <a:latin typeface="Arial Black" pitchFamily="34" charset="0"/>
                      </a:endParaRPr>
                    </a:p>
                  </a:txBody>
                  <a:tcPr marL="68577" marR="68577" marT="45721" marB="45721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99949">
                <a:tc>
                  <a:txBody>
                    <a:bodyPr/>
                    <a:lstStyle/>
                    <a:p>
                      <a:pPr marL="60325" indent="0"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0" dirty="0" smtClean="0">
                          <a:latin typeface="Arial Black" pitchFamily="34" charset="0"/>
                        </a:rPr>
                        <a:t>Meerut   &gt;   Lucknow   &gt;   Allahabad  &gt;  Lucknow  &gt;  Meerut</a:t>
                      </a:r>
                      <a:endParaRPr lang="en-US" sz="1600" b="0" dirty="0">
                        <a:latin typeface="Arial Black" pitchFamily="34" charset="0"/>
                      </a:endParaRPr>
                    </a:p>
                  </a:txBody>
                  <a:tcPr marL="68577" marR="68577" marT="45721" marB="45721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1511">
                <a:tc>
                  <a:txBody>
                    <a:bodyPr/>
                    <a:lstStyle/>
                    <a:p>
                      <a:pPr marL="120650" indent="0"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Moradabad   &gt;   Lucknow   &gt;   </a:t>
                      </a:r>
                      <a:r>
                        <a:rPr lang="en-US" sz="1600" b="0" dirty="0" smtClean="0">
                          <a:latin typeface="Arial Black" pitchFamily="34" charset="0"/>
                        </a:rPr>
                        <a:t>Allahabad  &gt;  Lucknow  &gt;  Moradabad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15798">
                <a:tc>
                  <a:txBody>
                    <a:bodyPr/>
                    <a:lstStyle/>
                    <a:p>
                      <a:pPr marL="120650" indent="0"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Agra   &gt;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   Lucknow   &gt;   </a:t>
                      </a:r>
                      <a:r>
                        <a:rPr lang="en-US" sz="1600" b="0" dirty="0" smtClean="0">
                          <a:latin typeface="Arial Black" pitchFamily="34" charset="0"/>
                        </a:rPr>
                        <a:t>Allahabad  &gt;  Lucknow  &gt;  Agra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61511">
                <a:tc>
                  <a:txBody>
                    <a:bodyPr/>
                    <a:lstStyle/>
                    <a:p>
                      <a:pPr marL="12065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 err="1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Chitrakoot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   &gt;   </a:t>
                      </a:r>
                      <a:r>
                        <a:rPr lang="en-US" sz="1600" b="0" i="0" u="none" strike="noStrike" dirty="0" err="1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Faizabad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   &gt;   Varanasi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61511">
                <a:tc>
                  <a:txBody>
                    <a:bodyPr/>
                    <a:lstStyle/>
                    <a:p>
                      <a:pPr marL="12065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Delhi   &gt;   </a:t>
                      </a:r>
                      <a:r>
                        <a:rPr lang="en-US" sz="1600" b="0" i="0" u="none" strike="noStrike" dirty="0" err="1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Faizabad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   &gt;   Patna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4218">
                <a:tc>
                  <a:txBody>
                    <a:bodyPr/>
                    <a:lstStyle/>
                    <a:p>
                      <a:pPr marL="12065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Delhi   &gt;   Bareilly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   &gt;   Lucknow  &gt;  Bareilly  &gt;  Delhi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90520">
                <a:tc>
                  <a:txBody>
                    <a:bodyPr/>
                    <a:lstStyle/>
                    <a:p>
                      <a:pPr marL="120650" indent="0"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Lucknow  &gt;  Bareilly  &gt;  </a:t>
                      </a:r>
                      <a:r>
                        <a:rPr lang="en-US" sz="1600" b="0" i="0" u="none" strike="noStrike" dirty="0" err="1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Dehradun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 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828800" y="4876800"/>
            <a:ext cx="78486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dirty="0">
                <a:latin typeface="Arial Black" pitchFamily="34" charset="0"/>
              </a:rPr>
              <a:t>Tourism Department of Govt. of U.P. shall also facilitate the marketing of routes. </a:t>
            </a:r>
          </a:p>
          <a:p>
            <a:endParaRPr lang="en-US" sz="1400" dirty="0">
              <a:latin typeface="Arial Black" pitchFamily="34" charset="0"/>
            </a:endParaRPr>
          </a:p>
          <a:p>
            <a:pPr algn="just"/>
            <a:r>
              <a:rPr lang="en-US" sz="1400" dirty="0">
                <a:latin typeface="Arial Black" pitchFamily="34" charset="0"/>
              </a:rPr>
              <a:t>Special Incentives can be considered in case District &amp; Regional Headquarters are connected with State Capital. </a:t>
            </a:r>
          </a:p>
          <a:p>
            <a:endParaRPr lang="en-US" sz="1400" dirty="0">
              <a:latin typeface="Arial Black" pitchFamily="34" charset="0"/>
            </a:endParaRPr>
          </a:p>
          <a:p>
            <a:r>
              <a:rPr lang="en-US" sz="1400" dirty="0">
                <a:latin typeface="Arial Black" pitchFamily="34" charset="0"/>
              </a:rPr>
              <a:t>State Government is open for any new suggestion. 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172</TotalTime>
  <Words>590</Words>
  <Application>Microsoft Office PowerPoint</Application>
  <PresentationFormat>Widescreen</PresentationFormat>
  <Paragraphs>183</Paragraphs>
  <Slides>10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3" baseType="lpstr">
      <vt:lpstr>Arial</vt:lpstr>
      <vt:lpstr>Arial Black</vt:lpstr>
      <vt:lpstr>Calibri</vt:lpstr>
      <vt:lpstr>Franklin Gothic Book</vt:lpstr>
      <vt:lpstr>Kruti Dev 010</vt:lpstr>
      <vt:lpstr>Mangal</vt:lpstr>
      <vt:lpstr>Open Sans</vt:lpstr>
      <vt:lpstr>Perpetua</vt:lpstr>
      <vt:lpstr>Times New Roman</vt:lpstr>
      <vt:lpstr>Verdana</vt:lpstr>
      <vt:lpstr>Wingdings 2</vt:lpstr>
      <vt:lpstr>Equity</vt:lpstr>
      <vt:lpstr>think-cell Slide</vt:lpstr>
      <vt:lpstr>Presentation by Government of Uttar Pradesh on  UDAN - Regional Connectivity Scheme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New intrastate routes proposed to be included in RCS 2nd bidding </vt:lpstr>
      <vt:lpstr>New interstate routes proposed to be included in RCS 2nd bidding 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OS</dc:creator>
  <cp:lastModifiedBy>Administrator</cp:lastModifiedBy>
  <cp:revision>42</cp:revision>
  <cp:lastPrinted>2017-07-04T06:27:38Z</cp:lastPrinted>
  <dcterms:created xsi:type="dcterms:W3CDTF">2006-08-16T00:00:00Z</dcterms:created>
  <dcterms:modified xsi:type="dcterms:W3CDTF">2017-07-07T04:30:45Z</dcterms:modified>
</cp:coreProperties>
</file>