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58" r:id="rId4"/>
    <p:sldId id="261" r:id="rId5"/>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8154"/>
    <a:srgbClr val="D7BE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466" y="67"/>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8154"/>
          </a:xfrm>
          <a:prstGeom prst="rect">
            <a:avLst/>
          </a:prstGeom>
        </p:spPr>
        <p:txBody>
          <a:bodyPr vert="horz" lIns="93936" tIns="46968" rIns="93936" bIns="46968" rtlCol="0"/>
          <a:lstStyle>
            <a:lvl1pPr algn="r">
              <a:defRPr sz="1200"/>
            </a:lvl1pPr>
          </a:lstStyle>
          <a:p>
            <a:fld id="{C3B07D18-572C-4A2F-AE92-704FCDDE20A9}" type="datetimeFigureOut">
              <a:rPr lang="en-US" smtClean="0"/>
              <a:pPr/>
              <a:t>07-Jul-17</a:t>
            </a:fld>
            <a:endParaRPr lang="en-US"/>
          </a:p>
        </p:txBody>
      </p:sp>
      <p:sp>
        <p:nvSpPr>
          <p:cNvPr id="4" name="Slide Image Placeholder 3"/>
          <p:cNvSpPr>
            <a:spLocks noGrp="1" noRot="1" noChangeAspect="1"/>
          </p:cNvSpPr>
          <p:nvPr>
            <p:ph type="sldImg" idx="2"/>
          </p:nvPr>
        </p:nvSpPr>
        <p:spPr>
          <a:xfrm>
            <a:off x="417513" y="701675"/>
            <a:ext cx="6242050" cy="3511550"/>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3936" tIns="46968" rIns="93936" bIns="4696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6"/>
            <a:ext cx="3066733" cy="468154"/>
          </a:xfrm>
          <a:prstGeom prst="rect">
            <a:avLst/>
          </a:prstGeom>
        </p:spPr>
        <p:txBody>
          <a:bodyPr vert="horz" lIns="93936" tIns="46968" rIns="93936" bIns="46968" rtlCol="0" anchor="b"/>
          <a:lstStyle>
            <a:lvl1pPr algn="r">
              <a:defRPr sz="1200"/>
            </a:lvl1pPr>
          </a:lstStyle>
          <a:p>
            <a:fld id="{1945CE63-0506-4A24-9DB8-376DF1309C87}" type="slidenum">
              <a:rPr lang="en-US" smtClean="0"/>
              <a:pPr/>
              <a:t>‹#›</a:t>
            </a:fld>
            <a:endParaRPr lang="en-US"/>
          </a:p>
        </p:txBody>
      </p:sp>
    </p:spTree>
    <p:extLst>
      <p:ext uri="{BB962C8B-B14F-4D97-AF65-F5344CB8AC3E}">
        <p14:creationId xmlns:p14="http://schemas.microsoft.com/office/powerpoint/2010/main" val="1246032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7513" y="701675"/>
            <a:ext cx="6242050" cy="35115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45CE63-0506-4A24-9DB8-376DF1309C87}" type="slidenum">
              <a:rPr lang="en-US" smtClean="0"/>
              <a:pPr/>
              <a:t>1</a:t>
            </a:fld>
            <a:endParaRPr lang="en-US"/>
          </a:p>
        </p:txBody>
      </p:sp>
    </p:spTree>
    <p:extLst>
      <p:ext uri="{BB962C8B-B14F-4D97-AF65-F5344CB8AC3E}">
        <p14:creationId xmlns:p14="http://schemas.microsoft.com/office/powerpoint/2010/main" val="2256698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3B14DF-0C6D-4358-8A81-D4FE46F650F1}" type="datetimeFigureOut">
              <a:rPr lang="en-US" smtClean="0"/>
              <a:pPr/>
              <a:t>07-Jul-17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70D3CD-3CA4-489F-BFC7-7D1B2A408DC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3B14DF-0C6D-4358-8A81-D4FE46F650F1}" type="datetimeFigureOut">
              <a:rPr lang="en-US" smtClean="0"/>
              <a:pPr/>
              <a:t>07-Jul-17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70D3CD-3CA4-489F-BFC7-7D1B2A408DC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3B14DF-0C6D-4358-8A81-D4FE46F650F1}" type="datetimeFigureOut">
              <a:rPr lang="en-US" smtClean="0"/>
              <a:pPr/>
              <a:t>07-Jul-17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70D3CD-3CA4-489F-BFC7-7D1B2A408DC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3B14DF-0C6D-4358-8A81-D4FE46F650F1}" type="datetimeFigureOut">
              <a:rPr lang="en-US" smtClean="0"/>
              <a:pPr/>
              <a:t>07-Jul-17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70D3CD-3CA4-489F-BFC7-7D1B2A408DC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3B14DF-0C6D-4358-8A81-D4FE46F650F1}" type="datetimeFigureOut">
              <a:rPr lang="en-US" smtClean="0"/>
              <a:pPr/>
              <a:t>07-Jul-17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70D3CD-3CA4-489F-BFC7-7D1B2A408DC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3B14DF-0C6D-4358-8A81-D4FE46F650F1}" type="datetimeFigureOut">
              <a:rPr lang="en-US" smtClean="0"/>
              <a:pPr/>
              <a:t>07-Jul-17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70D3CD-3CA4-489F-BFC7-7D1B2A408DC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3B14DF-0C6D-4358-8A81-D4FE46F650F1}" type="datetimeFigureOut">
              <a:rPr lang="en-US" smtClean="0"/>
              <a:pPr/>
              <a:t>07-Jul-17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70D3CD-3CA4-489F-BFC7-7D1B2A408DC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3B14DF-0C6D-4358-8A81-D4FE46F650F1}" type="datetimeFigureOut">
              <a:rPr lang="en-US" smtClean="0"/>
              <a:pPr/>
              <a:t>07-Jul-17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70D3CD-3CA4-489F-BFC7-7D1B2A408DC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3B14DF-0C6D-4358-8A81-D4FE46F650F1}" type="datetimeFigureOut">
              <a:rPr lang="en-US" smtClean="0"/>
              <a:pPr/>
              <a:t>07-Jul-17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70D3CD-3CA4-489F-BFC7-7D1B2A408DC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3B14DF-0C6D-4358-8A81-D4FE46F650F1}" type="datetimeFigureOut">
              <a:rPr lang="en-US" smtClean="0"/>
              <a:pPr/>
              <a:t>07-Jul-17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70D3CD-3CA4-489F-BFC7-7D1B2A408DC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3B14DF-0C6D-4358-8A81-D4FE46F650F1}" type="datetimeFigureOut">
              <a:rPr lang="en-US" smtClean="0"/>
              <a:pPr/>
              <a:t>07-Jul-17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70D3CD-3CA4-489F-BFC7-7D1B2A408DC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B14DF-0C6D-4358-8A81-D4FE46F650F1}" type="datetimeFigureOut">
              <a:rPr lang="en-US" smtClean="0"/>
              <a:pPr/>
              <a:t>07-Jul-17</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70D3CD-3CA4-489F-BFC7-7D1B2A408DC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ransference copy.jpg"/>
          <p:cNvPicPr>
            <a:picLocks noChangeAspect="1"/>
          </p:cNvPicPr>
          <p:nvPr/>
        </p:nvPicPr>
        <p:blipFill>
          <a:blip r:embed="rId3" cstate="print"/>
          <a:stretch>
            <a:fillRect/>
          </a:stretch>
        </p:blipFill>
        <p:spPr>
          <a:xfrm>
            <a:off x="1545167" y="0"/>
            <a:ext cx="9101666" cy="6858000"/>
          </a:xfrm>
          <a:prstGeom prst="rect">
            <a:avLst/>
          </a:prstGeom>
        </p:spPr>
      </p:pic>
      <p:sp>
        <p:nvSpPr>
          <p:cNvPr id="2" name="Title 1"/>
          <p:cNvSpPr>
            <a:spLocks noGrp="1"/>
          </p:cNvSpPr>
          <p:nvPr>
            <p:ph type="ctrTitle"/>
          </p:nvPr>
        </p:nvSpPr>
        <p:spPr>
          <a:xfrm>
            <a:off x="1905000" y="1600200"/>
            <a:ext cx="8458200" cy="1371600"/>
          </a:xfrm>
        </p:spPr>
        <p:txBody>
          <a:bodyPr>
            <a:noAutofit/>
          </a:bodyPr>
          <a:lstStyle/>
          <a:p>
            <a:r>
              <a:rPr lang="en-IN" sz="3800" b="1" dirty="0">
                <a:solidFill>
                  <a:srgbClr val="2F8154"/>
                </a:solidFill>
                <a:latin typeface="Bookman Old Style" pitchFamily="18" charset="0"/>
              </a:rPr>
              <a:t>GOVERNMENT OF TELANGANA</a:t>
            </a:r>
            <a:br>
              <a:rPr lang="en-IN" sz="3800" b="1" dirty="0">
                <a:solidFill>
                  <a:srgbClr val="2F8154"/>
                </a:solidFill>
                <a:latin typeface="Bookman Old Style" pitchFamily="18" charset="0"/>
              </a:rPr>
            </a:br>
            <a:r>
              <a:rPr lang="en-IN" sz="3800" b="1" dirty="0">
                <a:solidFill>
                  <a:srgbClr val="2F8154"/>
                </a:solidFill>
                <a:latin typeface="Bookman Old Style" pitchFamily="18" charset="0"/>
              </a:rPr>
              <a:t>in</a:t>
            </a:r>
            <a:endParaRPr lang="en-US" sz="3800" dirty="0">
              <a:solidFill>
                <a:srgbClr val="2F8154"/>
              </a:solidFill>
              <a:latin typeface="Bookman Old Style" pitchFamily="18" charset="0"/>
            </a:endParaRPr>
          </a:p>
        </p:txBody>
      </p:sp>
      <p:sp>
        <p:nvSpPr>
          <p:cNvPr id="3" name="Subtitle 2"/>
          <p:cNvSpPr>
            <a:spLocks noGrp="1"/>
          </p:cNvSpPr>
          <p:nvPr>
            <p:ph type="subTitle" idx="1"/>
          </p:nvPr>
        </p:nvSpPr>
        <p:spPr>
          <a:xfrm>
            <a:off x="2514600" y="3276600"/>
            <a:ext cx="7345532" cy="2971800"/>
          </a:xfrm>
        </p:spPr>
        <p:txBody>
          <a:bodyPr>
            <a:normAutofit/>
          </a:bodyPr>
          <a:lstStyle/>
          <a:p>
            <a:r>
              <a:rPr lang="en-IN" b="1" dirty="0">
                <a:solidFill>
                  <a:schemeClr val="tx1"/>
                </a:solidFill>
                <a:latin typeface="Book Antiqua" pitchFamily="18" charset="0"/>
              </a:rPr>
              <a:t>WINGS 2017 organized by Ministry of</a:t>
            </a:r>
          </a:p>
          <a:p>
            <a:r>
              <a:rPr lang="en-IN" b="1" dirty="0">
                <a:solidFill>
                  <a:schemeClr val="tx1"/>
                </a:solidFill>
                <a:latin typeface="Book Antiqua" pitchFamily="18" charset="0"/>
              </a:rPr>
              <a:t>Civil Aviation, Government of India (</a:t>
            </a:r>
            <a:r>
              <a:rPr lang="en-IN" b="1" dirty="0" err="1">
                <a:solidFill>
                  <a:schemeClr val="tx1"/>
                </a:solidFill>
                <a:latin typeface="Book Antiqua" pitchFamily="18" charset="0"/>
              </a:rPr>
              <a:t>MoCA</a:t>
            </a:r>
            <a:r>
              <a:rPr lang="en-IN" b="1" dirty="0">
                <a:solidFill>
                  <a:schemeClr val="tx1"/>
                </a:solidFill>
                <a:latin typeface="Book Antiqua" pitchFamily="18" charset="0"/>
              </a:rPr>
              <a:t>) with FICCI on 07</a:t>
            </a:r>
            <a:r>
              <a:rPr lang="en-IN" b="1" baseline="30000" dirty="0">
                <a:solidFill>
                  <a:schemeClr val="tx1"/>
                </a:solidFill>
                <a:latin typeface="Book Antiqua" pitchFamily="18" charset="0"/>
              </a:rPr>
              <a:t>th</a:t>
            </a:r>
            <a:r>
              <a:rPr lang="en-IN" b="1" dirty="0">
                <a:solidFill>
                  <a:schemeClr val="tx1"/>
                </a:solidFill>
                <a:latin typeface="Book Antiqua" pitchFamily="18" charset="0"/>
              </a:rPr>
              <a:t> July 2017</a:t>
            </a:r>
          </a:p>
          <a:p>
            <a:r>
              <a:rPr lang="en-IN" b="1" dirty="0">
                <a:solidFill>
                  <a:schemeClr val="tx1"/>
                </a:solidFill>
                <a:latin typeface="Book Antiqua" pitchFamily="18" charset="0"/>
              </a:rPr>
              <a:t>at </a:t>
            </a:r>
            <a:r>
              <a:rPr lang="en-IN" b="1" dirty="0" err="1">
                <a:solidFill>
                  <a:schemeClr val="tx1"/>
                </a:solidFill>
                <a:latin typeface="Book Antiqua" pitchFamily="18" charset="0"/>
              </a:rPr>
              <a:t>Manekshaw</a:t>
            </a:r>
            <a:r>
              <a:rPr lang="en-IN" b="1" dirty="0">
                <a:solidFill>
                  <a:schemeClr val="tx1"/>
                </a:solidFill>
                <a:latin typeface="Book Antiqua" pitchFamily="18" charset="0"/>
              </a:rPr>
              <a:t> Centre, </a:t>
            </a:r>
            <a:r>
              <a:rPr lang="en-IN" b="1" dirty="0" err="1">
                <a:solidFill>
                  <a:schemeClr val="tx1"/>
                </a:solidFill>
                <a:latin typeface="Book Antiqua" pitchFamily="18" charset="0"/>
              </a:rPr>
              <a:t>Dhaulakuan</a:t>
            </a:r>
            <a:r>
              <a:rPr lang="en-IN" b="1" dirty="0">
                <a:solidFill>
                  <a:schemeClr val="tx1"/>
                </a:solidFill>
                <a:latin typeface="Book Antiqua" pitchFamily="18" charset="0"/>
              </a:rPr>
              <a:t>. New Delhi.</a:t>
            </a:r>
            <a:endParaRPr lang="en-US" dirty="0">
              <a:solidFill>
                <a:schemeClr val="tx1"/>
              </a:solidFill>
              <a:latin typeface="Book Antiqua" pitchFamily="18" charset="0"/>
            </a:endParaRPr>
          </a:p>
        </p:txBody>
      </p:sp>
      <p:pic>
        <p:nvPicPr>
          <p:cNvPr id="4" name="Picture 3" descr="tg.png"/>
          <p:cNvPicPr>
            <a:picLocks noChangeAspect="1"/>
          </p:cNvPicPr>
          <p:nvPr/>
        </p:nvPicPr>
        <p:blipFill>
          <a:blip r:embed="rId4"/>
          <a:stretch>
            <a:fillRect/>
          </a:stretch>
        </p:blipFill>
        <p:spPr>
          <a:xfrm>
            <a:off x="5410200" y="228600"/>
            <a:ext cx="1371600" cy="1371600"/>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7"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34"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5"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ransference copy.jpg"/>
          <p:cNvPicPr>
            <a:picLocks noChangeAspect="1"/>
          </p:cNvPicPr>
          <p:nvPr/>
        </p:nvPicPr>
        <p:blipFill>
          <a:blip r:embed="rId2" cstate="print"/>
          <a:stretch>
            <a:fillRect/>
          </a:stretch>
        </p:blipFill>
        <p:spPr>
          <a:xfrm>
            <a:off x="1545167" y="0"/>
            <a:ext cx="9101666" cy="6858000"/>
          </a:xfrm>
          <a:prstGeom prst="rect">
            <a:avLst/>
          </a:prstGeom>
        </p:spPr>
      </p:pic>
      <p:sp>
        <p:nvSpPr>
          <p:cNvPr id="29" name="TextBox 28"/>
          <p:cNvSpPr txBox="1"/>
          <p:nvPr/>
        </p:nvSpPr>
        <p:spPr>
          <a:xfrm>
            <a:off x="2209800" y="762001"/>
            <a:ext cx="7543800" cy="461665"/>
          </a:xfrm>
          <a:prstGeom prst="rect">
            <a:avLst/>
          </a:prstGeom>
          <a:noFill/>
        </p:spPr>
        <p:txBody>
          <a:bodyPr wrap="square" rtlCol="0">
            <a:spAutoFit/>
          </a:bodyPr>
          <a:lstStyle/>
          <a:p>
            <a:r>
              <a:rPr lang="en-IN" sz="2400" dirty="0">
                <a:latin typeface="Eras Bold ITC" pitchFamily="34" charset="0"/>
                <a:ea typeface="DFGothic-EB" pitchFamily="1" charset="-128"/>
              </a:rPr>
              <a:t>INTRODUCTION:</a:t>
            </a:r>
            <a:endParaRPr lang="en-US" sz="2400" dirty="0">
              <a:latin typeface="Eras Bold ITC" pitchFamily="34" charset="0"/>
              <a:ea typeface="DFGothic-EB" pitchFamily="1" charset="-128"/>
            </a:endParaRPr>
          </a:p>
        </p:txBody>
      </p:sp>
      <p:sp>
        <p:nvSpPr>
          <p:cNvPr id="30" name="TextBox 29"/>
          <p:cNvSpPr txBox="1"/>
          <p:nvPr/>
        </p:nvSpPr>
        <p:spPr>
          <a:xfrm>
            <a:off x="2133600" y="1600201"/>
            <a:ext cx="7848600" cy="4524315"/>
          </a:xfrm>
          <a:prstGeom prst="rect">
            <a:avLst/>
          </a:prstGeom>
          <a:noFill/>
        </p:spPr>
        <p:txBody>
          <a:bodyPr wrap="square" rtlCol="0">
            <a:spAutoFit/>
          </a:bodyPr>
          <a:lstStyle/>
          <a:p>
            <a:pPr algn="just"/>
            <a:r>
              <a:rPr lang="en-IN" b="1" dirty="0"/>
              <a:t>INTRODUCTION: on the outset we would like to thank you for making us part of this event, </a:t>
            </a:r>
            <a:r>
              <a:rPr lang="en-IN" dirty="0"/>
              <a:t>Telangana state  is the youngest state  in India, located in southern India Formed in June 2014. </a:t>
            </a:r>
          </a:p>
          <a:p>
            <a:pPr algn="just"/>
            <a:r>
              <a:rPr lang="en-IN" dirty="0"/>
              <a:t>Its major cities include Hyderabad, Warangal, Khammam, Karimnagar, and Nizamabad. Telangana is bordered by the states of Maharashtra to the north and north west, Chhattisgarh to the north, Karnataka to the west and Andhra Pradesh to the east and south.</a:t>
            </a:r>
          </a:p>
          <a:p>
            <a:pPr algn="just"/>
            <a:r>
              <a:rPr lang="en-IN" dirty="0"/>
              <a:t> </a:t>
            </a:r>
          </a:p>
          <a:p>
            <a:pPr algn="just"/>
            <a:r>
              <a:rPr lang="en-IN" dirty="0"/>
              <a:t>After Bifurcation of the State from erstwhile Andhra Pradesh , the state of Telangana is left with only 2 active airfields for civil operations , GMR </a:t>
            </a:r>
            <a:r>
              <a:rPr lang="en-IN" dirty="0" err="1"/>
              <a:t>Shamshabad</a:t>
            </a:r>
            <a:r>
              <a:rPr lang="en-IN" dirty="0"/>
              <a:t> Airport and Begumpet Airport.</a:t>
            </a:r>
          </a:p>
          <a:p>
            <a:pPr algn="just"/>
            <a:r>
              <a:rPr lang="en-IN" b="1" dirty="0"/>
              <a:t> </a:t>
            </a:r>
            <a:endParaRPr lang="en-IN" dirty="0"/>
          </a:p>
          <a:p>
            <a:pPr algn="just"/>
            <a:r>
              <a:rPr lang="en-IN" dirty="0"/>
              <a:t>To keep in pace with the rapid growth and investments coming into the state of Telangana in various sectors like, IT &amp; Industries, Pharma, Irrigation, Agriculture, Tourism , Textiles and so on so forth , the state has envisaged the need of new airfields.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ox(in)">
                                      <p:cBhvr>
                                        <p:cTn id="7" dur="20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up)">
                                      <p:cBhvr>
                                        <p:cTn id="12"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ransference copy.jpg"/>
          <p:cNvPicPr>
            <a:picLocks noChangeAspect="1"/>
          </p:cNvPicPr>
          <p:nvPr/>
        </p:nvPicPr>
        <p:blipFill>
          <a:blip r:embed="rId2" cstate="print"/>
          <a:stretch>
            <a:fillRect/>
          </a:stretch>
        </p:blipFill>
        <p:spPr>
          <a:xfrm>
            <a:off x="1545167" y="0"/>
            <a:ext cx="9101666" cy="6858000"/>
          </a:xfrm>
          <a:prstGeom prst="rect">
            <a:avLst/>
          </a:prstGeom>
        </p:spPr>
      </p:pic>
      <p:sp>
        <p:nvSpPr>
          <p:cNvPr id="4" name="Content Placeholder 3">
            <a:extLst>
              <a:ext uri="{FF2B5EF4-FFF2-40B4-BE49-F238E27FC236}">
                <a16:creationId xmlns:a16="http://schemas.microsoft.com/office/drawing/2014/main" xmlns="" id="{994D7B06-DCFB-4FED-A80A-0F366281E925}"/>
              </a:ext>
            </a:extLst>
          </p:cNvPr>
          <p:cNvSpPr>
            <a:spLocks noGrp="1"/>
          </p:cNvSpPr>
          <p:nvPr>
            <p:ph idx="1"/>
          </p:nvPr>
        </p:nvSpPr>
        <p:spPr>
          <a:xfrm>
            <a:off x="1981200" y="381000"/>
            <a:ext cx="8229600" cy="5486400"/>
          </a:xfrm>
        </p:spPr>
        <p:txBody>
          <a:bodyPr>
            <a:noAutofit/>
          </a:bodyPr>
          <a:lstStyle/>
          <a:p>
            <a:r>
              <a:rPr lang="en-IN" sz="1300" dirty="0"/>
              <a:t>Hence a proposal of the projected need for new airfields is been already submitted to </a:t>
            </a:r>
            <a:r>
              <a:rPr lang="en-IN" sz="1300" dirty="0" err="1"/>
              <a:t>MoCA</a:t>
            </a:r>
            <a:r>
              <a:rPr lang="en-IN" sz="1300" dirty="0"/>
              <a:t>. </a:t>
            </a:r>
          </a:p>
          <a:p>
            <a:pPr marL="0" indent="0">
              <a:buNone/>
            </a:pPr>
            <a:r>
              <a:rPr lang="en-IN" sz="1300" dirty="0"/>
              <a:t> </a:t>
            </a:r>
          </a:p>
          <a:p>
            <a:r>
              <a:rPr lang="en-IN" sz="1300" b="1" dirty="0"/>
              <a:t>Proposed Airports by Government of Telangana:</a:t>
            </a:r>
            <a:endParaRPr lang="en-IN" sz="1300" dirty="0"/>
          </a:p>
          <a:p>
            <a:pPr marL="0" indent="0">
              <a:buNone/>
            </a:pPr>
            <a:r>
              <a:rPr lang="en-IN" sz="1300" b="1" dirty="0"/>
              <a:t> </a:t>
            </a:r>
            <a:endParaRPr lang="en-IN" sz="1300" dirty="0"/>
          </a:p>
          <a:p>
            <a:pPr lvl="0" algn="just"/>
            <a:r>
              <a:rPr lang="en-IN" sz="1300" dirty="0"/>
              <a:t>Hon’ble Minister, MA&amp;UD, I&amp;C has requested that the following locations to be considered for setting up of Greenfield airports for the purpose of RCS.</a:t>
            </a:r>
          </a:p>
          <a:p>
            <a:pPr marL="0" indent="0">
              <a:buNone/>
            </a:pPr>
            <a:r>
              <a:rPr lang="en-IN" sz="1300" dirty="0"/>
              <a:t> </a:t>
            </a:r>
          </a:p>
          <a:p>
            <a:pPr algn="just"/>
            <a:r>
              <a:rPr lang="en-IN" sz="1300" dirty="0"/>
              <a:t>1.</a:t>
            </a:r>
            <a:r>
              <a:rPr lang="en-IN" sz="1300" b="1" u="sng" dirty="0"/>
              <a:t>New Greenfield airport at </a:t>
            </a:r>
            <a:r>
              <a:rPr lang="en-IN" sz="1300" b="1" u="sng" dirty="0" err="1"/>
              <a:t>Kothagudem</a:t>
            </a:r>
            <a:r>
              <a:rPr lang="en-IN" sz="1300" dirty="0"/>
              <a:t> – feasibility steady completed and Approved by </a:t>
            </a:r>
            <a:r>
              <a:rPr lang="en-IN" sz="1300" dirty="0" err="1"/>
              <a:t>MoCA</a:t>
            </a:r>
            <a:r>
              <a:rPr lang="en-IN" sz="1300" dirty="0"/>
              <a:t>  and Land acquisition under process .</a:t>
            </a:r>
          </a:p>
          <a:p>
            <a:pPr marL="0" indent="0">
              <a:buNone/>
            </a:pPr>
            <a:r>
              <a:rPr lang="en-IN" sz="1300" dirty="0"/>
              <a:t> </a:t>
            </a:r>
          </a:p>
          <a:p>
            <a:pPr algn="just"/>
            <a:r>
              <a:rPr lang="en-IN" sz="1300" dirty="0"/>
              <a:t>2.</a:t>
            </a:r>
            <a:r>
              <a:rPr lang="en-IN" sz="1300" b="1" u="sng" dirty="0"/>
              <a:t>Greenfield facility at </a:t>
            </a:r>
            <a:r>
              <a:rPr lang="en-IN" sz="1300" b="1" u="sng" dirty="0" err="1"/>
              <a:t>Zakranpally</a:t>
            </a:r>
            <a:r>
              <a:rPr lang="en-IN" sz="1300" b="1" u="sng" dirty="0"/>
              <a:t> in Nizamabad</a:t>
            </a:r>
            <a:r>
              <a:rPr lang="en-IN" sz="1300" b="1" dirty="0"/>
              <a:t> </a:t>
            </a:r>
            <a:r>
              <a:rPr lang="en-IN" sz="1300" dirty="0"/>
              <a:t>– AAI may expedite the process for including the project under RCS.</a:t>
            </a:r>
          </a:p>
          <a:p>
            <a:pPr marL="0" indent="0">
              <a:buNone/>
            </a:pPr>
            <a:r>
              <a:rPr lang="en-IN" sz="1300" dirty="0"/>
              <a:t> </a:t>
            </a:r>
          </a:p>
          <a:p>
            <a:pPr algn="just"/>
            <a:r>
              <a:rPr lang="en-IN" sz="1300" dirty="0"/>
              <a:t>3</a:t>
            </a:r>
            <a:r>
              <a:rPr lang="en-IN" sz="1300" u="sng" dirty="0"/>
              <a:t>.</a:t>
            </a:r>
            <a:r>
              <a:rPr lang="en-IN" sz="1300" b="1" u="sng" dirty="0"/>
              <a:t>Hyderabad </a:t>
            </a:r>
            <a:r>
              <a:rPr lang="en-IN" sz="1300" b="1" u="sng" dirty="0" err="1"/>
              <a:t>Pharma</a:t>
            </a:r>
            <a:r>
              <a:rPr lang="en-IN" sz="1300" b="1" u="sng" dirty="0"/>
              <a:t> City and NIMZ City, </a:t>
            </a:r>
            <a:r>
              <a:rPr lang="en-IN" sz="1300" b="1" u="sng" dirty="0" err="1"/>
              <a:t>Medak</a:t>
            </a:r>
            <a:r>
              <a:rPr lang="en-IN" sz="1300" b="1" dirty="0"/>
              <a:t> </a:t>
            </a:r>
            <a:r>
              <a:rPr lang="en-IN" sz="1300" dirty="0"/>
              <a:t>– Inclusion in the list of proposed RCS in the State.</a:t>
            </a:r>
          </a:p>
          <a:p>
            <a:pPr marL="0" indent="0">
              <a:buNone/>
            </a:pPr>
            <a:r>
              <a:rPr lang="en-IN" sz="1300" dirty="0"/>
              <a:t> </a:t>
            </a:r>
          </a:p>
          <a:p>
            <a:pPr lvl="0" algn="just"/>
            <a:r>
              <a:rPr lang="en-IN" sz="1300" dirty="0"/>
              <a:t>The reply from the </a:t>
            </a:r>
            <a:r>
              <a:rPr lang="en-IN" sz="1300" dirty="0" err="1"/>
              <a:t>MoCA</a:t>
            </a:r>
            <a:r>
              <a:rPr lang="en-IN" sz="1300" dirty="0"/>
              <a:t> on the above proposals is awaited. </a:t>
            </a:r>
          </a:p>
          <a:p>
            <a:pPr marL="0" indent="0">
              <a:buNone/>
            </a:pPr>
            <a:r>
              <a:rPr lang="en-IN" sz="1300" dirty="0"/>
              <a:t> </a:t>
            </a:r>
          </a:p>
          <a:p>
            <a:r>
              <a:rPr lang="en-IN" sz="1300" b="1" dirty="0"/>
              <a:t>Non-Operational Airports at Telangana state.</a:t>
            </a:r>
            <a:endParaRPr lang="en-IN" sz="1300" dirty="0"/>
          </a:p>
          <a:p>
            <a:pPr marL="0" indent="0">
              <a:buNone/>
            </a:pPr>
            <a:r>
              <a:rPr lang="en-IN" sz="1300" dirty="0"/>
              <a:t> </a:t>
            </a:r>
          </a:p>
          <a:p>
            <a:pPr lvl="0" algn="just"/>
            <a:r>
              <a:rPr lang="en-IN" sz="1300" b="1" u="sng" dirty="0"/>
              <a:t>Warangal</a:t>
            </a:r>
            <a:r>
              <a:rPr lang="en-IN" sz="1300" dirty="0"/>
              <a:t>	-		AAI has 748 acres requested State Govt. for </a:t>
            </a:r>
          </a:p>
          <a:p>
            <a:pPr marL="0" indent="0">
              <a:buNone/>
            </a:pPr>
            <a:r>
              <a:rPr lang="en-IN" sz="1300" dirty="0"/>
              <a:t>				additional 438 acres. Proposal under consideration.</a:t>
            </a:r>
          </a:p>
          <a:p>
            <a:pPr marL="0" indent="0">
              <a:buNone/>
            </a:pPr>
            <a:r>
              <a:rPr lang="en-IN" sz="1300" dirty="0"/>
              <a:t> </a:t>
            </a:r>
          </a:p>
          <a:p>
            <a:pPr lvl="0" algn="just"/>
            <a:r>
              <a:rPr lang="en-IN" sz="1300" b="1" u="sng" dirty="0" err="1"/>
              <a:t>Adilabad</a:t>
            </a:r>
            <a:r>
              <a:rPr lang="en-IN" sz="1300" dirty="0"/>
              <a:t>	-		368 acres with AAI, defence has expressed interest to </a:t>
            </a:r>
          </a:p>
          <a:p>
            <a:pPr marL="0" indent="0" algn="just">
              <a:buNone/>
            </a:pPr>
            <a:r>
              <a:rPr lang="en-IN" sz="1300" dirty="0"/>
              <a:t>				takeover the airfield and requested state Govt. for </a:t>
            </a:r>
          </a:p>
          <a:p>
            <a:pPr marL="0" indent="0">
              <a:buNone/>
            </a:pPr>
            <a:r>
              <a:rPr lang="en-IN" sz="1300" dirty="0"/>
              <a:t>				1592 acres with a clause that it can be offered for </a:t>
            </a:r>
          </a:p>
          <a:p>
            <a:pPr marL="0" indent="0">
              <a:buNone/>
            </a:pPr>
            <a:r>
              <a:rPr lang="en-IN" sz="1300" dirty="0"/>
              <a:t>				civil operations also.</a:t>
            </a:r>
          </a:p>
          <a:p>
            <a:pPr marL="0" indent="0">
              <a:buNone/>
            </a:pPr>
            <a:r>
              <a:rPr lang="en-IN" sz="1300" dirty="0"/>
              <a:t> </a:t>
            </a:r>
          </a:p>
          <a:p>
            <a:endParaRPr lang="en-IN" sz="1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lide(fromBottom)">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slide(fromBottom)">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slide(fromBottom)">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slide(fromBottom)">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slide(fromBottom)">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slide(fromBottom)">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slide(fromBottom)">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slide(fromBottom)">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slide(fromBottom)">
                                      <p:cBhvr>
                                        <p:cTn id="47" dur="5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2" presetClass="entr" presetSubtype="4"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slide(fromBottom)">
                                      <p:cBhvr>
                                        <p:cTn id="52" dur="500"/>
                                        <p:tgtEl>
                                          <p:spTgt spid="4">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4">
                                            <p:txEl>
                                              <p:pRg st="10" end="10"/>
                                            </p:txEl>
                                          </p:spTgt>
                                        </p:tgtEl>
                                        <p:attrNameLst>
                                          <p:attrName>style.visibility</p:attrName>
                                        </p:attrNameLst>
                                      </p:cBhvr>
                                      <p:to>
                                        <p:strVal val="visible"/>
                                      </p:to>
                                    </p:set>
                                    <p:animEffect transition="in" filter="slide(fromBottom)">
                                      <p:cBhvr>
                                        <p:cTn id="57" dur="500"/>
                                        <p:tgtEl>
                                          <p:spTgt spid="4">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2" presetClass="entr" presetSubtype="4" fill="hold" grpId="0" nodeType="clickEffect">
                                  <p:stCondLst>
                                    <p:cond delay="0"/>
                                  </p:stCondLst>
                                  <p:childTnLst>
                                    <p:set>
                                      <p:cBhvr>
                                        <p:cTn id="61" dur="1" fill="hold">
                                          <p:stCondLst>
                                            <p:cond delay="0"/>
                                          </p:stCondLst>
                                        </p:cTn>
                                        <p:tgtEl>
                                          <p:spTgt spid="4">
                                            <p:txEl>
                                              <p:pRg st="11" end="11"/>
                                            </p:txEl>
                                          </p:spTgt>
                                        </p:tgtEl>
                                        <p:attrNameLst>
                                          <p:attrName>style.visibility</p:attrName>
                                        </p:attrNameLst>
                                      </p:cBhvr>
                                      <p:to>
                                        <p:strVal val="visible"/>
                                      </p:to>
                                    </p:set>
                                    <p:animEffect transition="in" filter="slide(fromBottom)">
                                      <p:cBhvr>
                                        <p:cTn id="62" dur="500"/>
                                        <p:tgtEl>
                                          <p:spTgt spid="4">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2" presetClass="entr" presetSubtype="4" fill="hold" grpId="0" nodeType="clickEffect">
                                  <p:stCondLst>
                                    <p:cond delay="0"/>
                                  </p:stCondLst>
                                  <p:childTnLst>
                                    <p:set>
                                      <p:cBhvr>
                                        <p:cTn id="66" dur="1" fill="hold">
                                          <p:stCondLst>
                                            <p:cond delay="0"/>
                                          </p:stCondLst>
                                        </p:cTn>
                                        <p:tgtEl>
                                          <p:spTgt spid="4">
                                            <p:txEl>
                                              <p:pRg st="12" end="12"/>
                                            </p:txEl>
                                          </p:spTgt>
                                        </p:tgtEl>
                                        <p:attrNameLst>
                                          <p:attrName>style.visibility</p:attrName>
                                        </p:attrNameLst>
                                      </p:cBhvr>
                                      <p:to>
                                        <p:strVal val="visible"/>
                                      </p:to>
                                    </p:set>
                                    <p:animEffect transition="in" filter="slide(fromBottom)">
                                      <p:cBhvr>
                                        <p:cTn id="67" dur="500"/>
                                        <p:tgtEl>
                                          <p:spTgt spid="4">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2" presetClass="entr" presetSubtype="4" fill="hold" grpId="0" nodeType="clickEffect">
                                  <p:stCondLst>
                                    <p:cond delay="0"/>
                                  </p:stCondLst>
                                  <p:childTnLst>
                                    <p:set>
                                      <p:cBhvr>
                                        <p:cTn id="71" dur="1" fill="hold">
                                          <p:stCondLst>
                                            <p:cond delay="0"/>
                                          </p:stCondLst>
                                        </p:cTn>
                                        <p:tgtEl>
                                          <p:spTgt spid="4">
                                            <p:txEl>
                                              <p:pRg st="13" end="13"/>
                                            </p:txEl>
                                          </p:spTgt>
                                        </p:tgtEl>
                                        <p:attrNameLst>
                                          <p:attrName>style.visibility</p:attrName>
                                        </p:attrNameLst>
                                      </p:cBhvr>
                                      <p:to>
                                        <p:strVal val="visible"/>
                                      </p:to>
                                    </p:set>
                                    <p:animEffect transition="in" filter="slide(fromBottom)">
                                      <p:cBhvr>
                                        <p:cTn id="72" dur="500"/>
                                        <p:tgtEl>
                                          <p:spTgt spid="4">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2" presetClass="entr" presetSubtype="4" fill="hold" grpId="0" nodeType="clickEffect">
                                  <p:stCondLst>
                                    <p:cond delay="0"/>
                                  </p:stCondLst>
                                  <p:childTnLst>
                                    <p:set>
                                      <p:cBhvr>
                                        <p:cTn id="76" dur="1" fill="hold">
                                          <p:stCondLst>
                                            <p:cond delay="0"/>
                                          </p:stCondLst>
                                        </p:cTn>
                                        <p:tgtEl>
                                          <p:spTgt spid="4">
                                            <p:txEl>
                                              <p:pRg st="14" end="14"/>
                                            </p:txEl>
                                          </p:spTgt>
                                        </p:tgtEl>
                                        <p:attrNameLst>
                                          <p:attrName>style.visibility</p:attrName>
                                        </p:attrNameLst>
                                      </p:cBhvr>
                                      <p:to>
                                        <p:strVal val="visible"/>
                                      </p:to>
                                    </p:set>
                                    <p:animEffect transition="in" filter="slide(fromBottom)">
                                      <p:cBhvr>
                                        <p:cTn id="77" dur="500"/>
                                        <p:tgtEl>
                                          <p:spTgt spid="4">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2" presetClass="entr" presetSubtype="4" fill="hold" grpId="0" nodeType="clickEffect">
                                  <p:stCondLst>
                                    <p:cond delay="0"/>
                                  </p:stCondLst>
                                  <p:childTnLst>
                                    <p:set>
                                      <p:cBhvr>
                                        <p:cTn id="81" dur="1" fill="hold">
                                          <p:stCondLst>
                                            <p:cond delay="0"/>
                                          </p:stCondLst>
                                        </p:cTn>
                                        <p:tgtEl>
                                          <p:spTgt spid="4">
                                            <p:txEl>
                                              <p:pRg st="15" end="15"/>
                                            </p:txEl>
                                          </p:spTgt>
                                        </p:tgtEl>
                                        <p:attrNameLst>
                                          <p:attrName>style.visibility</p:attrName>
                                        </p:attrNameLst>
                                      </p:cBhvr>
                                      <p:to>
                                        <p:strVal val="visible"/>
                                      </p:to>
                                    </p:set>
                                    <p:animEffect transition="in" filter="slide(fromBottom)">
                                      <p:cBhvr>
                                        <p:cTn id="82" dur="500"/>
                                        <p:tgtEl>
                                          <p:spTgt spid="4">
                                            <p:txEl>
                                              <p:pRg st="15" end="1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2" presetClass="entr" presetSubtype="4" fill="hold" grpId="0" nodeType="clickEffect">
                                  <p:stCondLst>
                                    <p:cond delay="0"/>
                                  </p:stCondLst>
                                  <p:childTnLst>
                                    <p:set>
                                      <p:cBhvr>
                                        <p:cTn id="86" dur="1" fill="hold">
                                          <p:stCondLst>
                                            <p:cond delay="0"/>
                                          </p:stCondLst>
                                        </p:cTn>
                                        <p:tgtEl>
                                          <p:spTgt spid="4">
                                            <p:txEl>
                                              <p:pRg st="16" end="16"/>
                                            </p:txEl>
                                          </p:spTgt>
                                        </p:tgtEl>
                                        <p:attrNameLst>
                                          <p:attrName>style.visibility</p:attrName>
                                        </p:attrNameLst>
                                      </p:cBhvr>
                                      <p:to>
                                        <p:strVal val="visible"/>
                                      </p:to>
                                    </p:set>
                                    <p:animEffect transition="in" filter="slide(fromBottom)">
                                      <p:cBhvr>
                                        <p:cTn id="87" dur="500"/>
                                        <p:tgtEl>
                                          <p:spTgt spid="4">
                                            <p:txEl>
                                              <p:pRg st="16" end="16"/>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2" presetClass="entr" presetSubtype="4" fill="hold" grpId="0" nodeType="clickEffect">
                                  <p:stCondLst>
                                    <p:cond delay="0"/>
                                  </p:stCondLst>
                                  <p:childTnLst>
                                    <p:set>
                                      <p:cBhvr>
                                        <p:cTn id="91" dur="1" fill="hold">
                                          <p:stCondLst>
                                            <p:cond delay="0"/>
                                          </p:stCondLst>
                                        </p:cTn>
                                        <p:tgtEl>
                                          <p:spTgt spid="4">
                                            <p:txEl>
                                              <p:pRg st="17" end="17"/>
                                            </p:txEl>
                                          </p:spTgt>
                                        </p:tgtEl>
                                        <p:attrNameLst>
                                          <p:attrName>style.visibility</p:attrName>
                                        </p:attrNameLst>
                                      </p:cBhvr>
                                      <p:to>
                                        <p:strVal val="visible"/>
                                      </p:to>
                                    </p:set>
                                    <p:animEffect transition="in" filter="slide(fromBottom)">
                                      <p:cBhvr>
                                        <p:cTn id="92" dur="500"/>
                                        <p:tgtEl>
                                          <p:spTgt spid="4">
                                            <p:txEl>
                                              <p:pRg st="17" end="17"/>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2" presetClass="entr" presetSubtype="4" fill="hold" grpId="0" nodeType="clickEffect">
                                  <p:stCondLst>
                                    <p:cond delay="0"/>
                                  </p:stCondLst>
                                  <p:childTnLst>
                                    <p:set>
                                      <p:cBhvr>
                                        <p:cTn id="96" dur="1" fill="hold">
                                          <p:stCondLst>
                                            <p:cond delay="0"/>
                                          </p:stCondLst>
                                        </p:cTn>
                                        <p:tgtEl>
                                          <p:spTgt spid="4">
                                            <p:txEl>
                                              <p:pRg st="18" end="18"/>
                                            </p:txEl>
                                          </p:spTgt>
                                        </p:tgtEl>
                                        <p:attrNameLst>
                                          <p:attrName>style.visibility</p:attrName>
                                        </p:attrNameLst>
                                      </p:cBhvr>
                                      <p:to>
                                        <p:strVal val="visible"/>
                                      </p:to>
                                    </p:set>
                                    <p:animEffect transition="in" filter="slide(fromBottom)">
                                      <p:cBhvr>
                                        <p:cTn id="97" dur="500"/>
                                        <p:tgtEl>
                                          <p:spTgt spid="4">
                                            <p:txEl>
                                              <p:pRg st="18" end="18"/>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2" presetClass="entr" presetSubtype="4" fill="hold" grpId="0" nodeType="clickEffect">
                                  <p:stCondLst>
                                    <p:cond delay="0"/>
                                  </p:stCondLst>
                                  <p:childTnLst>
                                    <p:set>
                                      <p:cBhvr>
                                        <p:cTn id="101" dur="1" fill="hold">
                                          <p:stCondLst>
                                            <p:cond delay="0"/>
                                          </p:stCondLst>
                                        </p:cTn>
                                        <p:tgtEl>
                                          <p:spTgt spid="4">
                                            <p:txEl>
                                              <p:pRg st="19" end="19"/>
                                            </p:txEl>
                                          </p:spTgt>
                                        </p:tgtEl>
                                        <p:attrNameLst>
                                          <p:attrName>style.visibility</p:attrName>
                                        </p:attrNameLst>
                                      </p:cBhvr>
                                      <p:to>
                                        <p:strVal val="visible"/>
                                      </p:to>
                                    </p:set>
                                    <p:animEffect transition="in" filter="slide(fromBottom)">
                                      <p:cBhvr>
                                        <p:cTn id="102" dur="500"/>
                                        <p:tgtEl>
                                          <p:spTgt spid="4">
                                            <p:txEl>
                                              <p:pRg st="19" end="19"/>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2" presetClass="entr" presetSubtype="4" fill="hold" grpId="0" nodeType="clickEffect">
                                  <p:stCondLst>
                                    <p:cond delay="0"/>
                                  </p:stCondLst>
                                  <p:childTnLst>
                                    <p:set>
                                      <p:cBhvr>
                                        <p:cTn id="106" dur="1" fill="hold">
                                          <p:stCondLst>
                                            <p:cond delay="0"/>
                                          </p:stCondLst>
                                        </p:cTn>
                                        <p:tgtEl>
                                          <p:spTgt spid="4">
                                            <p:txEl>
                                              <p:pRg st="20" end="20"/>
                                            </p:txEl>
                                          </p:spTgt>
                                        </p:tgtEl>
                                        <p:attrNameLst>
                                          <p:attrName>style.visibility</p:attrName>
                                        </p:attrNameLst>
                                      </p:cBhvr>
                                      <p:to>
                                        <p:strVal val="visible"/>
                                      </p:to>
                                    </p:set>
                                    <p:animEffect transition="in" filter="slide(fromBottom)">
                                      <p:cBhvr>
                                        <p:cTn id="107" dur="500"/>
                                        <p:tgtEl>
                                          <p:spTgt spid="4">
                                            <p:txEl>
                                              <p:pRg st="20" end="20"/>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2" presetClass="entr" presetSubtype="4" fill="hold" grpId="0" nodeType="clickEffect">
                                  <p:stCondLst>
                                    <p:cond delay="0"/>
                                  </p:stCondLst>
                                  <p:childTnLst>
                                    <p:set>
                                      <p:cBhvr>
                                        <p:cTn id="111" dur="1" fill="hold">
                                          <p:stCondLst>
                                            <p:cond delay="0"/>
                                          </p:stCondLst>
                                        </p:cTn>
                                        <p:tgtEl>
                                          <p:spTgt spid="4">
                                            <p:txEl>
                                              <p:pRg st="21" end="21"/>
                                            </p:txEl>
                                          </p:spTgt>
                                        </p:tgtEl>
                                        <p:attrNameLst>
                                          <p:attrName>style.visibility</p:attrName>
                                        </p:attrNameLst>
                                      </p:cBhvr>
                                      <p:to>
                                        <p:strVal val="visible"/>
                                      </p:to>
                                    </p:set>
                                    <p:animEffect transition="in" filter="slide(fromBottom)">
                                      <p:cBhvr>
                                        <p:cTn id="112" dur="500"/>
                                        <p:tgtEl>
                                          <p:spTgt spid="4">
                                            <p:txEl>
                                              <p:pRg st="21" end="21"/>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12" presetClass="entr" presetSubtype="4" fill="hold" grpId="0" nodeType="clickEffect">
                                  <p:stCondLst>
                                    <p:cond delay="0"/>
                                  </p:stCondLst>
                                  <p:childTnLst>
                                    <p:set>
                                      <p:cBhvr>
                                        <p:cTn id="116" dur="1" fill="hold">
                                          <p:stCondLst>
                                            <p:cond delay="0"/>
                                          </p:stCondLst>
                                        </p:cTn>
                                        <p:tgtEl>
                                          <p:spTgt spid="4">
                                            <p:txEl>
                                              <p:pRg st="22" end="22"/>
                                            </p:txEl>
                                          </p:spTgt>
                                        </p:tgtEl>
                                        <p:attrNameLst>
                                          <p:attrName>style.visibility</p:attrName>
                                        </p:attrNameLst>
                                      </p:cBhvr>
                                      <p:to>
                                        <p:strVal val="visible"/>
                                      </p:to>
                                    </p:set>
                                    <p:animEffect transition="in" filter="slide(fromBottom)">
                                      <p:cBhvr>
                                        <p:cTn id="117" dur="500"/>
                                        <p:tgtEl>
                                          <p:spTgt spid="4">
                                            <p:txEl>
                                              <p:pRg st="22" end="22"/>
                                            </p:txEl>
                                          </p:spTgt>
                                        </p:tgtEl>
                                      </p:cBhvr>
                                    </p:animEffect>
                                  </p:childTnLst>
                                </p:cTn>
                              </p:par>
                            </p:childTnLst>
                          </p:cTn>
                        </p:par>
                      </p:childTnLst>
                    </p:cTn>
                  </p:par>
                  <p:par>
                    <p:cTn id="118" fill="hold">
                      <p:stCondLst>
                        <p:cond delay="indefinite"/>
                      </p:stCondLst>
                      <p:childTnLst>
                        <p:par>
                          <p:cTn id="119" fill="hold">
                            <p:stCondLst>
                              <p:cond delay="0"/>
                            </p:stCondLst>
                            <p:childTnLst>
                              <p:par>
                                <p:cTn id="120" presetID="12" presetClass="entr" presetSubtype="4" fill="hold" grpId="0" nodeType="clickEffect">
                                  <p:stCondLst>
                                    <p:cond delay="0"/>
                                  </p:stCondLst>
                                  <p:childTnLst>
                                    <p:set>
                                      <p:cBhvr>
                                        <p:cTn id="121" dur="1" fill="hold">
                                          <p:stCondLst>
                                            <p:cond delay="0"/>
                                          </p:stCondLst>
                                        </p:cTn>
                                        <p:tgtEl>
                                          <p:spTgt spid="4">
                                            <p:txEl>
                                              <p:pRg st="23" end="23"/>
                                            </p:txEl>
                                          </p:spTgt>
                                        </p:tgtEl>
                                        <p:attrNameLst>
                                          <p:attrName>style.visibility</p:attrName>
                                        </p:attrNameLst>
                                      </p:cBhvr>
                                      <p:to>
                                        <p:strVal val="visible"/>
                                      </p:to>
                                    </p:set>
                                    <p:animEffect transition="in" filter="slide(fromBottom)">
                                      <p:cBhvr>
                                        <p:cTn id="122" dur="500"/>
                                        <p:tgtEl>
                                          <p:spTgt spid="4">
                                            <p:txEl>
                                              <p:pRg st="23" end="2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ransference copy.jpg"/>
          <p:cNvPicPr>
            <a:picLocks noChangeAspect="1"/>
          </p:cNvPicPr>
          <p:nvPr/>
        </p:nvPicPr>
        <p:blipFill>
          <a:blip r:embed="rId2" cstate="print"/>
          <a:stretch>
            <a:fillRect/>
          </a:stretch>
        </p:blipFill>
        <p:spPr>
          <a:xfrm>
            <a:off x="1545167" y="0"/>
            <a:ext cx="9101666" cy="6858000"/>
          </a:xfrm>
          <a:prstGeom prst="rect">
            <a:avLst/>
          </a:prstGeom>
        </p:spPr>
      </p:pic>
      <p:sp>
        <p:nvSpPr>
          <p:cNvPr id="6" name="TextBox 5"/>
          <p:cNvSpPr txBox="1"/>
          <p:nvPr/>
        </p:nvSpPr>
        <p:spPr>
          <a:xfrm>
            <a:off x="1981200" y="1000036"/>
            <a:ext cx="8153400" cy="2677656"/>
          </a:xfrm>
          <a:prstGeom prst="rect">
            <a:avLst/>
          </a:prstGeom>
          <a:noFill/>
        </p:spPr>
        <p:txBody>
          <a:bodyPr wrap="square" rtlCol="0">
            <a:spAutoFit/>
          </a:bodyPr>
          <a:lstStyle/>
          <a:p>
            <a:pPr lvl="0" algn="just"/>
            <a:r>
              <a:rPr lang="en-IN" sz="1400" b="1" u="sng" dirty="0"/>
              <a:t>Nizamabad	</a:t>
            </a:r>
            <a:r>
              <a:rPr lang="en-IN" sz="1400" dirty="0"/>
              <a:t>           -		AAI requested for 554 acres may be acquired in Phase-I and land 			required for Category 3C is 347 acres approx. for Phase-II.	</a:t>
            </a:r>
          </a:p>
          <a:p>
            <a:pPr lvl="0"/>
            <a:endParaRPr lang="en-IN" sz="1400" dirty="0"/>
          </a:p>
          <a:p>
            <a:pPr lvl="0" algn="just"/>
            <a:r>
              <a:rPr lang="en-IN" sz="1400" b="1" u="sng" dirty="0" err="1"/>
              <a:t>Basanth</a:t>
            </a:r>
            <a:r>
              <a:rPr lang="en-IN" sz="1400" b="1" u="sng" dirty="0"/>
              <a:t> Nagar(</a:t>
            </a:r>
            <a:r>
              <a:rPr lang="en-IN" sz="1400" b="1" u="sng" dirty="0" err="1"/>
              <a:t>Peddapalli</a:t>
            </a:r>
            <a:r>
              <a:rPr lang="en-IN" sz="1400" b="1" u="sng" dirty="0"/>
              <a:t>) </a:t>
            </a:r>
            <a:r>
              <a:rPr lang="en-IN" sz="1400" dirty="0"/>
              <a:t>-	Abandoned airstrip and land of 287 acres  available with State. </a:t>
            </a:r>
            <a:r>
              <a:rPr lang="en-IN" sz="1400" dirty="0" err="1"/>
              <a:t>MoCA</a:t>
            </a:r>
            <a:r>
              <a:rPr lang="en-IN" sz="1400" dirty="0"/>
              <a:t> is 			requested to  take steps to upgrade the airfield and connect in RCS. </a:t>
            </a:r>
          </a:p>
          <a:p>
            <a:pPr lvl="0"/>
            <a:endParaRPr lang="en-IN" sz="1400" dirty="0"/>
          </a:p>
          <a:p>
            <a:pPr algn="just"/>
            <a:r>
              <a:rPr lang="en-IN" sz="1400" dirty="0"/>
              <a:t>&gt;  We have already requested to consider few of the above airfields to be included in the coming phases of RCS hence request </a:t>
            </a:r>
            <a:r>
              <a:rPr lang="en-IN" sz="1400" dirty="0" err="1"/>
              <a:t>MoCA</a:t>
            </a:r>
            <a:r>
              <a:rPr lang="en-IN" sz="1400" dirty="0"/>
              <a:t> to kindly expedite at the same time state is also working closely with all concerned agencies for speeding up the clearances at state level and to get the airfields active as soon as possible.</a:t>
            </a:r>
          </a:p>
          <a:p>
            <a:endParaRPr lang="en-IN" sz="1400" dirty="0"/>
          </a:p>
          <a:p>
            <a:pPr lvl="0"/>
            <a:r>
              <a:rPr lang="en-IN" sz="1400" b="1" dirty="0"/>
              <a:t>Government of Telangana has already signed the MoU on RCS UDDAN by signing the MOU </a:t>
            </a:r>
            <a:r>
              <a:rPr lang="en-IN" sz="1400" b="1" u="sng" dirty="0"/>
              <a:t>State Government has agreed to the concessions and other benefits to be extended by state as per the MOU.</a:t>
            </a:r>
            <a:endParaRPr lang="en-IN" sz="1400" dirty="0"/>
          </a:p>
        </p:txBody>
      </p:sp>
      <p:sp>
        <p:nvSpPr>
          <p:cNvPr id="3" name="TextBox 2"/>
          <p:cNvSpPr txBox="1"/>
          <p:nvPr/>
        </p:nvSpPr>
        <p:spPr>
          <a:xfrm>
            <a:off x="3810000" y="4114801"/>
            <a:ext cx="4800600" cy="2400657"/>
          </a:xfrm>
          <a:prstGeom prst="rect">
            <a:avLst/>
          </a:prstGeom>
          <a:noFill/>
        </p:spPr>
        <p:txBody>
          <a:bodyPr wrap="square" rtlCol="0">
            <a:spAutoFit/>
          </a:bodyPr>
          <a:lstStyle/>
          <a:p>
            <a:pPr lvl="0" algn="ctr"/>
            <a:r>
              <a:rPr lang="en-IN" sz="6600" b="1" dirty="0">
                <a:latin typeface="Edwardian Script ITC" pitchFamily="66" charset="0"/>
              </a:rPr>
              <a:t>Thanking</a:t>
            </a:r>
          </a:p>
          <a:p>
            <a:pPr lvl="0" algn="ctr"/>
            <a:r>
              <a:rPr lang="en-IN" sz="6600" b="1" dirty="0">
                <a:latin typeface="Edwardian Script ITC" pitchFamily="66" charset="0"/>
              </a:rPr>
              <a:t>You</a:t>
            </a:r>
            <a:endParaRPr lang="en-US" sz="6600" b="1" dirty="0">
              <a:latin typeface="Edwardian Script ITC" pitchFamily="66"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4)">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247</TotalTime>
  <Words>77</Words>
  <Application>Microsoft Office PowerPoint</Application>
  <PresentationFormat>Widescreen</PresentationFormat>
  <Paragraphs>45</Paragraphs>
  <Slides>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vt:i4>
      </vt:variant>
    </vt:vector>
  </HeadingPairs>
  <TitlesOfParts>
    <vt:vector size="12" baseType="lpstr">
      <vt:lpstr>Arial</vt:lpstr>
      <vt:lpstr>Book Antiqua</vt:lpstr>
      <vt:lpstr>Bookman Old Style</vt:lpstr>
      <vt:lpstr>Calibri</vt:lpstr>
      <vt:lpstr>DFGothic-EB</vt:lpstr>
      <vt:lpstr>Edwardian Script ITC</vt:lpstr>
      <vt:lpstr>Eras Bold ITC</vt:lpstr>
      <vt:lpstr>Office Theme</vt:lpstr>
      <vt:lpstr>GOVERNMENT OF TELANGANA in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Glory to JESUS</dc:creator>
  <cp:lastModifiedBy>Administrator</cp:lastModifiedBy>
  <cp:revision>40</cp:revision>
  <cp:lastPrinted>2017-07-01T11:32:49Z</cp:lastPrinted>
  <dcterms:created xsi:type="dcterms:W3CDTF">2017-06-30T09:23:33Z</dcterms:created>
  <dcterms:modified xsi:type="dcterms:W3CDTF">2017-07-07T03:15:49Z</dcterms:modified>
</cp:coreProperties>
</file>