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466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E2EA4-F7E7-42E9-9AD1-AA34F498FCD5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AB0DF-2484-4EA3-BFF4-223AC0D3CB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99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1AB0DF-2484-4EA3-BFF4-223AC0D3CB7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3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7F20-F1C3-4AD5-A8FE-F1503A915127}" type="datetime1">
              <a:rPr lang="en-US" smtClean="0"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5CFA-FF00-4BC5-B62B-5BE3E4AB212F}" type="datetime1">
              <a:rPr lang="en-US" smtClean="0"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C0E79-BA6A-4743-AB52-6A4FFDEFE0A1}" type="datetime1">
              <a:rPr lang="en-US" smtClean="0"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3E0E-0D90-43EF-B4B3-C8B917AE9C67}" type="datetime1">
              <a:rPr lang="en-US" smtClean="0"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D461-A28F-4E3C-8F73-3FDBA6220F24}" type="datetime1">
              <a:rPr lang="en-US" smtClean="0"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1D43-A41A-4867-BB79-32F47A554C74}" type="datetime1">
              <a:rPr lang="en-US" smtClean="0"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260E-2AD1-463F-A3BE-42A84491A88D}" type="datetime1">
              <a:rPr lang="en-US" smtClean="0"/>
              <a:t>07-Jul-17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7CB84-CBC9-4B75-A697-E592DBBB7F31}" type="datetime1">
              <a:rPr lang="en-US" smtClean="0"/>
              <a:t>07-Jul-17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CD8F-0FA0-4D1D-9110-9BF222D9B7EA}" type="datetime1">
              <a:rPr lang="en-US" smtClean="0"/>
              <a:t>07-Jul-17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609F-F573-492E-AF45-22827D6303A4}" type="datetime1">
              <a:rPr lang="en-US" smtClean="0"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357B-5E69-4E10-8828-CEAC9C376D30}" type="datetime1">
              <a:rPr lang="en-US" smtClean="0"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F7E40-9269-47A1-BF7E-498830BA9105}" type="datetime1">
              <a:rPr lang="en-US" smtClean="0"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3276600" y="304800"/>
            <a:ext cx="6400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indent="-742950" algn="ctr">
              <a:spcBef>
                <a:spcPct val="0"/>
              </a:spcBef>
              <a:defRPr/>
            </a:pPr>
            <a:r>
              <a:rPr lang="en-US" sz="3600" dirty="0">
                <a:latin typeface="Bell MT" pitchFamily="18" charset="0"/>
                <a:ea typeface="Batang" pitchFamily="18" charset="-127"/>
                <a:cs typeface="+mj-cs"/>
              </a:rPr>
              <a:t>Government of Madhya Pradesh</a:t>
            </a:r>
            <a:endParaRPr lang="en-US" sz="3600" dirty="0">
              <a:latin typeface="Bell MT" pitchFamily="18" charset="0"/>
              <a:ea typeface="Batang" pitchFamily="18" charset="-127"/>
              <a:cs typeface="+mj-cs"/>
            </a:endParaRPr>
          </a:p>
        </p:txBody>
      </p:sp>
      <p:pic>
        <p:nvPicPr>
          <p:cNvPr id="10" name="Picture 2" descr="http://www.mpforest.org/images/newmp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0920" y="183631"/>
            <a:ext cx="838200" cy="85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2057400" y="1219200"/>
            <a:ext cx="4495800" cy="533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344488">
              <a:spcBef>
                <a:spcPct val="0"/>
              </a:spcBef>
              <a:buFont typeface="Wingdings" pitchFamily="2" charset="2"/>
              <a:buChar char="Ø"/>
            </a:pPr>
            <a:r>
              <a:rPr lang="en-US" sz="2800" dirty="0">
                <a:latin typeface="Baskerville Old Face" pitchFamily="18" charset="0"/>
                <a:ea typeface="Batang" pitchFamily="18" charset="-127"/>
              </a:rPr>
              <a:t>Incentives to Airlines	:		-</a:t>
            </a:r>
          </a:p>
          <a:p>
            <a:pPr marL="344488">
              <a:spcBef>
                <a:spcPct val="0"/>
              </a:spcBef>
              <a:buFont typeface="Wingdings" pitchFamily="2" charset="2"/>
              <a:buChar char="Ø"/>
            </a:pPr>
            <a:r>
              <a:rPr lang="en-US" sz="2900" dirty="0">
                <a:latin typeface="Baskerville Old Face" pitchFamily="18" charset="0"/>
                <a:ea typeface="Batang" pitchFamily="18" charset="-127"/>
              </a:rPr>
              <a:t>Reduction on Taxes	:	 	</a:t>
            </a:r>
            <a:endParaRPr lang="en-US" sz="3700" dirty="0">
              <a:latin typeface="Baskerville Old Face" pitchFamily="18" charset="0"/>
              <a:ea typeface="Batang" pitchFamily="18" charset="-127"/>
            </a:endParaRPr>
          </a:p>
          <a:p>
            <a:pPr marL="344488">
              <a:spcBef>
                <a:spcPct val="0"/>
              </a:spcBef>
            </a:pPr>
            <a:endParaRPr lang="en-US" sz="700" dirty="0">
              <a:latin typeface="Baskerville Old Face" pitchFamily="18" charset="0"/>
              <a:ea typeface="Batang" pitchFamily="18" charset="-127"/>
            </a:endParaRPr>
          </a:p>
          <a:p>
            <a:pPr marL="344488">
              <a:spcBef>
                <a:spcPct val="0"/>
              </a:spcBef>
            </a:pPr>
            <a:r>
              <a:rPr lang="en-US" sz="2900" dirty="0">
                <a:latin typeface="Baskerville Old Face" pitchFamily="18" charset="0"/>
                <a:ea typeface="Batang" pitchFamily="18" charset="-127"/>
              </a:rPr>
              <a:t>					</a:t>
            </a:r>
          </a:p>
          <a:p>
            <a:pPr marL="344488">
              <a:spcBef>
                <a:spcPct val="0"/>
              </a:spcBef>
            </a:pPr>
            <a:r>
              <a:rPr lang="en-US" sz="2900" dirty="0">
                <a:latin typeface="Baskerville Old Face" pitchFamily="18" charset="0"/>
                <a:ea typeface="Batang" pitchFamily="18" charset="-127"/>
              </a:rPr>
              <a:t>		</a:t>
            </a:r>
          </a:p>
          <a:p>
            <a:pPr marL="344488">
              <a:spcBef>
                <a:spcPct val="0"/>
              </a:spcBef>
            </a:pPr>
            <a:r>
              <a:rPr lang="en-US" sz="2900" dirty="0">
                <a:latin typeface="Baskerville Old Face" pitchFamily="18" charset="0"/>
                <a:ea typeface="Batang" pitchFamily="18" charset="-127"/>
              </a:rPr>
              <a:t>		</a:t>
            </a:r>
          </a:p>
          <a:p>
            <a:pPr marL="344488">
              <a:spcBef>
                <a:spcPct val="0"/>
              </a:spcBef>
              <a:buFont typeface="Wingdings" pitchFamily="2" charset="2"/>
              <a:buChar char="Ø"/>
            </a:pPr>
            <a:r>
              <a:rPr lang="en-US" sz="2800" dirty="0">
                <a:latin typeface="Baskerville Old Face" pitchFamily="18" charset="0"/>
                <a:ea typeface="Batang" pitchFamily="18" charset="-127"/>
              </a:rPr>
              <a:t>Additional VGF		:		</a:t>
            </a:r>
          </a:p>
          <a:p>
            <a:pPr marL="344488">
              <a:spcBef>
                <a:spcPct val="0"/>
              </a:spcBef>
              <a:buFont typeface="Wingdings" pitchFamily="2" charset="2"/>
              <a:buChar char="Ø"/>
            </a:pPr>
            <a:r>
              <a:rPr lang="en-US" sz="2800" dirty="0">
                <a:latin typeface="Baskerville Old Face" pitchFamily="18" charset="0"/>
                <a:ea typeface="Batang" pitchFamily="18" charset="-127"/>
              </a:rPr>
              <a:t>Night Parking		:				</a:t>
            </a:r>
          </a:p>
          <a:p>
            <a:pPr marL="344488">
              <a:spcBef>
                <a:spcPct val="0"/>
              </a:spcBef>
              <a:buFont typeface="Wingdings" pitchFamily="2" charset="2"/>
              <a:buChar char="Ø"/>
            </a:pPr>
            <a:r>
              <a:rPr lang="en-US" sz="2800" dirty="0">
                <a:latin typeface="Baskerville Old Face" pitchFamily="18" charset="0"/>
                <a:ea typeface="Batang" pitchFamily="18" charset="-127"/>
              </a:rPr>
              <a:t>Concession for Water </a:t>
            </a:r>
          </a:p>
          <a:p>
            <a:pPr marL="630238" indent="-285750">
              <a:spcBef>
                <a:spcPct val="0"/>
              </a:spcBef>
            </a:pPr>
            <a:r>
              <a:rPr lang="en-US" sz="2800" dirty="0">
                <a:latin typeface="Baskerville Old Face" pitchFamily="18" charset="0"/>
                <a:ea typeface="Batang" pitchFamily="18" charset="-127"/>
              </a:rPr>
              <a:t>	&amp; Electricity charges	:		</a:t>
            </a:r>
          </a:p>
          <a:p>
            <a:pPr marL="344488">
              <a:spcBef>
                <a:spcPct val="0"/>
              </a:spcBef>
              <a:buFont typeface="Wingdings" pitchFamily="2" charset="2"/>
              <a:buChar char="Ø"/>
            </a:pPr>
            <a:r>
              <a:rPr lang="en-US" sz="2800" dirty="0">
                <a:latin typeface="Baskerville Old Face" pitchFamily="18" charset="0"/>
                <a:ea typeface="Batang" pitchFamily="18" charset="-127"/>
              </a:rPr>
              <a:t>Underwriting of seats	:		</a:t>
            </a:r>
          </a:p>
          <a:p>
            <a:pPr marL="344488">
              <a:spcBef>
                <a:spcPct val="0"/>
              </a:spcBef>
              <a:buFont typeface="Wingdings" pitchFamily="2" charset="2"/>
              <a:buChar char="Ø"/>
            </a:pPr>
            <a:r>
              <a:rPr lang="en-US" sz="2800" dirty="0">
                <a:latin typeface="Baskerville Old Face" pitchFamily="18" charset="0"/>
                <a:ea typeface="Batang" pitchFamily="18" charset="-127"/>
              </a:rPr>
              <a:t>Infrastructural support	:</a:t>
            </a: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905000" y="2133600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344488">
              <a:spcBef>
                <a:spcPct val="0"/>
              </a:spcBef>
              <a:buFont typeface="Wingdings" pitchFamily="2" charset="2"/>
              <a:buChar char="Ø"/>
            </a:pPr>
            <a:endParaRPr lang="en-US" sz="2900" dirty="0">
              <a:latin typeface="Baskerville Old Face" pitchFamily="18" charset="0"/>
              <a:ea typeface="Batang" pitchFamily="18" charset="-127"/>
              <a:cs typeface="+mj-cs"/>
            </a:endParaRPr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2057400" y="2590800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344488">
              <a:spcBef>
                <a:spcPct val="0"/>
              </a:spcBef>
              <a:buFont typeface="Wingdings" pitchFamily="2" charset="2"/>
              <a:buChar char="Ø"/>
            </a:pPr>
            <a:endParaRPr lang="en-US" sz="2900" dirty="0">
              <a:latin typeface="Baskerville Old Face" pitchFamily="18" charset="0"/>
              <a:ea typeface="Batang" pitchFamily="18" charset="-127"/>
              <a:cs typeface="+mj-cs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6019801" y="1845040"/>
          <a:ext cx="4267199" cy="1574292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464744"/>
                <a:gridCol w="2921921"/>
                <a:gridCol w="880534"/>
              </a:tblGrid>
              <a:tr h="46786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S. No</a:t>
                      </a:r>
                      <a:endParaRPr lang="en-US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Name of Airport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Existing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VAT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RCS  Airports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1%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Gwalior,</a:t>
                      </a:r>
                      <a:r>
                        <a:rPr lang="en-US" sz="1600" baseline="0" dirty="0" smtClean="0"/>
                        <a:t> Jabalpur and  Khajuraho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4%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Bhopal and Indore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25%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943600" y="1219201"/>
            <a:ext cx="3886200" cy="5147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/>
          </a:p>
          <a:p>
            <a:pPr algn="ctr"/>
            <a:endParaRPr lang="en-US" sz="2300" dirty="0"/>
          </a:p>
          <a:p>
            <a:pPr algn="ctr"/>
            <a:endParaRPr lang="en-US" sz="2300" dirty="0"/>
          </a:p>
          <a:p>
            <a:pPr algn="ctr"/>
            <a:endParaRPr lang="en-US" sz="2300" dirty="0"/>
          </a:p>
          <a:p>
            <a:pPr algn="ctr"/>
            <a:r>
              <a:rPr lang="en-US" sz="2300" dirty="0"/>
              <a:t>-</a:t>
            </a:r>
          </a:p>
          <a:p>
            <a:pPr algn="ctr"/>
            <a:endParaRPr lang="en-US" sz="800" dirty="0"/>
          </a:p>
          <a:p>
            <a:pPr algn="ctr"/>
            <a:endParaRPr lang="en-US" sz="1050" dirty="0"/>
          </a:p>
          <a:p>
            <a:pPr algn="ctr"/>
            <a:r>
              <a:rPr lang="en-US" dirty="0"/>
              <a:t>VAT at RCS airports shall be reimburse</a:t>
            </a:r>
          </a:p>
          <a:p>
            <a:pPr algn="ctr"/>
            <a:endParaRPr lang="en-US" sz="3200" dirty="0"/>
          </a:p>
          <a:p>
            <a:pPr algn="ctr"/>
            <a:r>
              <a:rPr lang="en-US" sz="2400" dirty="0">
                <a:latin typeface="Baskerville Old Face" pitchFamily="18" charset="0"/>
              </a:rPr>
              <a:t>Available</a:t>
            </a:r>
          </a:p>
          <a:p>
            <a:pPr algn="ctr"/>
            <a:endParaRPr lang="en-US" sz="2800" dirty="0"/>
          </a:p>
          <a:p>
            <a:pPr algn="ctr"/>
            <a:r>
              <a:rPr lang="en-US" sz="2400" dirty="0">
                <a:latin typeface="Baskerville Old Face" pitchFamily="18" charset="0"/>
              </a:rPr>
              <a:t>At concessional rates</a:t>
            </a:r>
          </a:p>
          <a:p>
            <a:pPr algn="ctr"/>
            <a:endParaRPr lang="en-US" sz="2800" dirty="0"/>
          </a:p>
          <a:p>
            <a:pPr algn="ctr"/>
            <a:endParaRPr lang="en-US" sz="1200" dirty="0">
              <a:latin typeface="Baskerville Old Face" pitchFamily="18" charset="0"/>
              <a:ea typeface="Batang" pitchFamily="18" charset="-127"/>
            </a:endParaRPr>
          </a:p>
          <a:p>
            <a:pPr algn="ctr"/>
            <a:r>
              <a:rPr lang="en-US" sz="2000" dirty="0">
                <a:latin typeface="Baskerville Old Face" pitchFamily="18" charset="0"/>
                <a:ea typeface="Batang" pitchFamily="18" charset="-127"/>
              </a:rPr>
              <a:t>Covered under </a:t>
            </a:r>
            <a:r>
              <a:rPr lang="en-US" sz="2000" dirty="0" err="1">
                <a:latin typeface="Baskerville Old Face" pitchFamily="18" charset="0"/>
                <a:ea typeface="Batang" pitchFamily="18" charset="-127"/>
              </a:rPr>
              <a:t>Airportwise</a:t>
            </a:r>
            <a:r>
              <a:rPr lang="en-US" sz="2000" dirty="0">
                <a:latin typeface="Baskerville Old Face" pitchFamily="18" charset="0"/>
                <a:ea typeface="Batang" pitchFamily="18" charset="-127"/>
              </a:rPr>
              <a:t> benefit</a:t>
            </a:r>
          </a:p>
        </p:txBody>
      </p:sp>
      <p:sp>
        <p:nvSpPr>
          <p:cNvPr id="20" name="Minus 19"/>
          <p:cNvSpPr/>
          <p:nvPr/>
        </p:nvSpPr>
        <p:spPr>
          <a:xfrm>
            <a:off x="7696200" y="1371600"/>
            <a:ext cx="304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inus 24"/>
          <p:cNvSpPr/>
          <p:nvPr/>
        </p:nvSpPr>
        <p:spPr>
          <a:xfrm>
            <a:off x="7620000" y="3733800"/>
            <a:ext cx="304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inus 27"/>
          <p:cNvSpPr/>
          <p:nvPr/>
        </p:nvSpPr>
        <p:spPr>
          <a:xfrm>
            <a:off x="7620000" y="5715000"/>
            <a:ext cx="304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ctrTitle"/>
          </p:nvPr>
        </p:nvSpPr>
        <p:spPr>
          <a:xfrm>
            <a:off x="1905000" y="1828802"/>
            <a:ext cx="8534400" cy="685799"/>
          </a:xfrm>
        </p:spPr>
        <p:txBody>
          <a:bodyPr>
            <a:normAutofit fontScale="90000"/>
          </a:bodyPr>
          <a:lstStyle/>
          <a:p>
            <a:pPr marL="742950" indent="-742950"/>
            <a:r>
              <a:rPr lang="en-US" sz="6000" dirty="0">
                <a:latin typeface="Baskerville Old Face" pitchFamily="18" charset="0"/>
              </a:rPr>
              <a:t>Suggested Routes</a:t>
            </a:r>
            <a:endParaRPr lang="en-US" sz="3200" dirty="0">
              <a:latin typeface="Baskerville Old Face" pitchFamily="18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3276600" y="304800"/>
            <a:ext cx="6400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indent="-742950" algn="ctr">
              <a:spcBef>
                <a:spcPct val="0"/>
              </a:spcBef>
              <a:defRPr/>
            </a:pPr>
            <a:r>
              <a:rPr lang="en-US" sz="3600" dirty="0">
                <a:latin typeface="Bell MT" pitchFamily="18" charset="0"/>
                <a:ea typeface="Batang" pitchFamily="18" charset="-127"/>
                <a:cs typeface="+mj-cs"/>
              </a:rPr>
              <a:t>Government of Madhya Pradesh</a:t>
            </a:r>
            <a:endParaRPr lang="en-US" sz="3600" dirty="0">
              <a:latin typeface="Bell MT" pitchFamily="18" charset="0"/>
              <a:ea typeface="Batang" pitchFamily="18" charset="-127"/>
              <a:cs typeface="+mj-cs"/>
            </a:endParaRPr>
          </a:p>
        </p:txBody>
      </p:sp>
      <p:pic>
        <p:nvPicPr>
          <p:cNvPr id="8" name="Picture 2" descr="http://www.mpforest.org/images/newmp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0920" y="183631"/>
            <a:ext cx="838200" cy="85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590800" y="3276602"/>
          <a:ext cx="7315200" cy="2438399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685800"/>
                <a:gridCol w="1447800"/>
                <a:gridCol w="1447800"/>
                <a:gridCol w="1676400"/>
                <a:gridCol w="2057400"/>
              </a:tblGrid>
              <a:tr h="35904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S.NO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Intra</a:t>
                      </a:r>
                      <a:r>
                        <a:rPr lang="en-US" baseline="0" dirty="0" smtClean="0"/>
                        <a:t> State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Inter State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96239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Bhopal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Gwalior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Bhopal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Nagpur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Bhopal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Jabalpur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Bhopal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Raipur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Bhopal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Indore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Bhopal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Ahmadabad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Indore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Jabalpur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Bhopal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Khajuraho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Khajuraho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Varanasi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3733800" y="655820"/>
            <a:ext cx="5410200" cy="7195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indent="-742950" algn="ctr">
              <a:spcBef>
                <a:spcPct val="0"/>
              </a:spcBef>
              <a:defRPr/>
            </a:pPr>
            <a:r>
              <a:rPr lang="en-US" sz="4800" dirty="0">
                <a:latin typeface="Baskerville Old Face" pitchFamily="18" charset="0"/>
                <a:ea typeface="+mj-ea"/>
                <a:cs typeface="+mj-cs"/>
              </a:rPr>
              <a:t>Airport wise Benefit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3276600" y="152400"/>
            <a:ext cx="6400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indent="-742950" algn="ctr">
              <a:spcBef>
                <a:spcPct val="0"/>
              </a:spcBef>
              <a:defRPr/>
            </a:pPr>
            <a:r>
              <a:rPr lang="en-US" sz="3600" dirty="0">
                <a:latin typeface="Bell MT" pitchFamily="18" charset="0"/>
                <a:ea typeface="Batang" pitchFamily="18" charset="-127"/>
                <a:cs typeface="+mj-cs"/>
              </a:rPr>
              <a:t>Government of Madhya Pradesh</a:t>
            </a:r>
            <a:endParaRPr lang="en-US" sz="3600" dirty="0">
              <a:latin typeface="Bell MT" pitchFamily="18" charset="0"/>
              <a:ea typeface="Batang" pitchFamily="18" charset="-127"/>
              <a:cs typeface="+mj-cs"/>
            </a:endParaRPr>
          </a:p>
        </p:txBody>
      </p:sp>
      <p:pic>
        <p:nvPicPr>
          <p:cNvPr id="8" name="Picture 2" descr="http://www.mpforest.org/images/newmp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0920" y="76201"/>
            <a:ext cx="838200" cy="85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382190" y="1382840"/>
          <a:ext cx="7543800" cy="5268860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685800"/>
                <a:gridCol w="1991032"/>
                <a:gridCol w="2273787"/>
                <a:gridCol w="2593181"/>
              </a:tblGrid>
              <a:tr h="304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/>
                        <a:t>S. </a:t>
                      </a:r>
                      <a:r>
                        <a:rPr lang="en-IN" sz="1400" dirty="0"/>
                        <a:t>No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/>
                        <a:t>Name of Airfield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/>
                        <a:t>Dimensions of </a:t>
                      </a:r>
                      <a:r>
                        <a:rPr lang="en-IN" sz="1400" dirty="0" smtClean="0"/>
                        <a:t>Airstrip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 smtClean="0"/>
                        <a:t> </a:t>
                      </a:r>
                      <a:r>
                        <a:rPr lang="en-IN" sz="1200" dirty="0"/>
                        <a:t>(in meters)</a:t>
                      </a: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Coordinates</a:t>
                      </a:r>
                      <a:endParaRPr lang="en-US" sz="1600" b="1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Birwa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1,400 X 30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22 05 E 80 35 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2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Chhindwara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1,524 X 30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22</a:t>
                      </a:r>
                      <a:r>
                        <a:rPr lang="en-US" sz="1600" baseline="0" dirty="0" smtClean="0"/>
                        <a:t> 00 E 78 55</a:t>
                      </a:r>
                      <a:endParaRPr lang="en-US" sz="1600" i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3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Datia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1,830 X 30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 25 39 E  78 30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4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Jhabua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791 X 30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22 47 E 74 32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5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Khandwa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975 X 46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21 51 E 76 20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6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Khargone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1,100 X 30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21 48 E 75 33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7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Mandla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1800 X 36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 22 30 E 80 20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8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Mandsaur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1830 X 30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</a:t>
                      </a:r>
                      <a:r>
                        <a:rPr lang="en-US" sz="1600" baseline="0" dirty="0" smtClean="0"/>
                        <a:t> 24 02 E 75 02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9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Neemuch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1,700 X 30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 24</a:t>
                      </a:r>
                      <a:r>
                        <a:rPr lang="en-US" sz="1600" baseline="0" dirty="0" smtClean="0"/>
                        <a:t> 25 E 74 52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Pachmari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1,200 X 60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22 27 E 78 24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11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Ratlam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1,160 X 23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23 23 E 75 01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12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Rewa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1,200 X 30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24 30 E 81 13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13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Satna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1,700 X 30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24 34 E 80 51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14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Shivpuri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910 X 23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25 24 E 77 40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15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Sidhi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1,006 X 15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24 24 E 81 49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008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16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/>
                        <a:t>Umaria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/>
                        <a:t>1,524 X 24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 23 32 E 80 48</a:t>
                      </a:r>
                      <a:endParaRPr lang="en-US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0" y="762000"/>
            <a:ext cx="449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800" dirty="0">
                <a:solidFill>
                  <a:srgbClr val="FF0000"/>
                </a:solidFill>
                <a:latin typeface="Baskerville Old Face" pitchFamily="18" charset="0"/>
              </a:rPr>
              <a:t>Air service Policy - 2014</a:t>
            </a:r>
            <a:endParaRPr lang="en-US" sz="2800" dirty="0">
              <a:latin typeface="Baskerville Old Face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1254181"/>
            <a:ext cx="8610600" cy="5670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u="sng" dirty="0">
                <a:latin typeface="Baskerville Old Face" pitchFamily="18" charset="0"/>
              </a:rPr>
              <a:t>Highlights of policy</a:t>
            </a:r>
          </a:p>
          <a:p>
            <a:pPr algn="ctr">
              <a:buNone/>
            </a:pPr>
            <a:endParaRPr lang="en-US" sz="1050" u="sng" dirty="0">
              <a:latin typeface="Baskerville Old Face" pitchFamily="18" charset="0"/>
            </a:endParaRPr>
          </a:p>
          <a:p>
            <a:pPr marL="630238" indent="-346075" algn="just">
              <a:buFont typeface="Wingdings" pitchFamily="2" charset="2"/>
              <a:buChar char="Ø"/>
            </a:pPr>
            <a:r>
              <a:rPr lang="en-IN" sz="2700" dirty="0">
                <a:latin typeface="Baskerville Old Face" pitchFamily="18" charset="0"/>
              </a:rPr>
              <a:t>To operate the air services through private operators to connect the cities within the state  and outside.</a:t>
            </a:r>
          </a:p>
          <a:p>
            <a:pPr marL="630238" indent="-346075" algn="just">
              <a:buFont typeface="Wingdings" pitchFamily="2" charset="2"/>
              <a:buChar char="Ø"/>
            </a:pPr>
            <a:r>
              <a:rPr lang="en-US" sz="2700" dirty="0">
                <a:latin typeface="Baskerville Old Face" pitchFamily="18" charset="0"/>
              </a:rPr>
              <a:t>Agreement with private operator can be sign for a period of three years and if the services are satisfactory this can be extend for further period of two years with the approval of finance Department.</a:t>
            </a:r>
          </a:p>
          <a:p>
            <a:pPr marL="630238" indent="-346075" algn="just">
              <a:buFont typeface="Wingdings" pitchFamily="2" charset="2"/>
              <a:buChar char="Ø"/>
            </a:pPr>
            <a:r>
              <a:rPr lang="en-US" sz="2700" dirty="0">
                <a:latin typeface="Baskerville Old Face" pitchFamily="18" charset="0"/>
              </a:rPr>
              <a:t>As per the policy operator can claim subsidy on the basis of per flying hours for flying within state and outside state. Maximum limit of subsidy is Rs. 100.00 </a:t>
            </a:r>
            <a:r>
              <a:rPr lang="en-US" sz="2700" dirty="0" err="1">
                <a:latin typeface="Baskerville Old Face" pitchFamily="18" charset="0"/>
              </a:rPr>
              <a:t>lacs.per</a:t>
            </a:r>
            <a:r>
              <a:rPr lang="en-US" sz="2700" dirty="0">
                <a:latin typeface="Baskerville Old Face" pitchFamily="18" charset="0"/>
              </a:rPr>
              <a:t> month.</a:t>
            </a:r>
          </a:p>
          <a:p>
            <a:pPr marL="630238" indent="-346075" algn="just">
              <a:buFont typeface="Wingdings" pitchFamily="2" charset="2"/>
              <a:buChar char="Ø"/>
            </a:pPr>
            <a:r>
              <a:rPr lang="en-US" sz="2700" dirty="0">
                <a:latin typeface="Baskerville Old Face" pitchFamily="18" charset="0"/>
              </a:rPr>
              <a:t>For claiming the subsidy, in the case of operation is beyond M.P., then one of the city in the lag has to be in M.P.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3276600" y="152400"/>
            <a:ext cx="6400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indent="-742950" algn="ctr">
              <a:spcBef>
                <a:spcPct val="0"/>
              </a:spcBef>
              <a:defRPr/>
            </a:pPr>
            <a:r>
              <a:rPr lang="en-US" sz="3600" dirty="0">
                <a:latin typeface="Bell MT" pitchFamily="18" charset="0"/>
                <a:ea typeface="Batang" pitchFamily="18" charset="-127"/>
                <a:cs typeface="+mj-cs"/>
              </a:rPr>
              <a:t>Government of Madhya Pradesh</a:t>
            </a:r>
            <a:endParaRPr lang="en-US" sz="3600" dirty="0">
              <a:latin typeface="Bell MT" pitchFamily="18" charset="0"/>
              <a:ea typeface="Batang" pitchFamily="18" charset="-127"/>
              <a:cs typeface="+mj-cs"/>
            </a:endParaRPr>
          </a:p>
        </p:txBody>
      </p:sp>
      <p:pic>
        <p:nvPicPr>
          <p:cNvPr id="11" name="Picture 2" descr="http://www.mpforest.org/images/newmp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0920" y="76201"/>
            <a:ext cx="838200" cy="85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219200"/>
            <a:ext cx="8229600" cy="5105400"/>
          </a:xfrm>
        </p:spPr>
        <p:txBody>
          <a:bodyPr>
            <a:normAutofit/>
          </a:bodyPr>
          <a:lstStyle/>
          <a:p>
            <a:pPr marL="630238" indent="-346075" algn="just">
              <a:buFont typeface="Wingdings" pitchFamily="2" charset="2"/>
              <a:buChar char="Ø"/>
            </a:pPr>
            <a:r>
              <a:rPr lang="en-US" sz="2700" dirty="0">
                <a:latin typeface="Baskerville Old Face" pitchFamily="18" charset="0"/>
              </a:rPr>
              <a:t>Operator further claim VAT reimbursement for ATF</a:t>
            </a:r>
          </a:p>
          <a:p>
            <a:pPr marL="630238" indent="-346075" algn="just">
              <a:buFont typeface="Wingdings" pitchFamily="2" charset="2"/>
              <a:buChar char="Ø"/>
            </a:pPr>
            <a:r>
              <a:rPr lang="en-US" sz="2700" dirty="0">
                <a:latin typeface="Baskerville Old Face" pitchFamily="18" charset="0"/>
              </a:rPr>
              <a:t>Reimbursement of Fire brigade and ambulance charges on the airport owned and controlled by State Govt.</a:t>
            </a:r>
          </a:p>
          <a:p>
            <a:pPr marL="630238" indent="-346075" algn="just">
              <a:buFont typeface="Wingdings" pitchFamily="2" charset="2"/>
              <a:buChar char="Ø"/>
            </a:pPr>
            <a:r>
              <a:rPr lang="en-US" sz="2700" dirty="0">
                <a:latin typeface="Baskerville Old Face" pitchFamily="18" charset="0"/>
              </a:rPr>
              <a:t>After bidding process contract has been awarded to M/s. </a:t>
            </a:r>
            <a:r>
              <a:rPr lang="en-IN" sz="2700" dirty="0" err="1">
                <a:latin typeface="Baskerville Old Face" pitchFamily="18" charset="0"/>
              </a:rPr>
              <a:t>Prabhatam</a:t>
            </a:r>
            <a:r>
              <a:rPr lang="en-IN" sz="2700" dirty="0">
                <a:latin typeface="Baskerville Old Face" pitchFamily="18" charset="0"/>
              </a:rPr>
              <a:t> Aviation</a:t>
            </a:r>
          </a:p>
          <a:p>
            <a:pPr marL="630238" indent="-346075" algn="just">
              <a:buFont typeface="Wingdings" pitchFamily="2" charset="2"/>
              <a:buChar char="Ø"/>
            </a:pPr>
            <a:r>
              <a:rPr lang="en-IN" sz="2700" dirty="0">
                <a:latin typeface="Baskerville Old Face" pitchFamily="18" charset="0"/>
              </a:rPr>
              <a:t>Operator has started operating the air service from May 2017.  In first phase Indore, Bhopal, Jabalpur, and </a:t>
            </a:r>
            <a:r>
              <a:rPr lang="en-IN" sz="2700" dirty="0" err="1">
                <a:latin typeface="Baskerville Old Face" pitchFamily="18" charset="0"/>
              </a:rPr>
              <a:t>Satna</a:t>
            </a:r>
            <a:r>
              <a:rPr lang="en-IN" sz="2700" dirty="0">
                <a:latin typeface="Baskerville Old Face" pitchFamily="18" charset="0"/>
              </a:rPr>
              <a:t> have been connected with Air service.</a:t>
            </a:r>
          </a:p>
          <a:p>
            <a:pPr marL="630238" indent="-346075" algn="just">
              <a:buFont typeface="Wingdings" pitchFamily="2" charset="2"/>
              <a:buChar char="Ø"/>
            </a:pPr>
            <a:r>
              <a:rPr lang="en-IN" sz="2700" dirty="0">
                <a:latin typeface="Baskerville Old Face" pitchFamily="18" charset="0"/>
              </a:rPr>
              <a:t>Air services were availed by approx. 300 passengers during May-June 2017.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276600" y="152400"/>
            <a:ext cx="6400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indent="-742950" algn="ctr">
              <a:spcBef>
                <a:spcPct val="0"/>
              </a:spcBef>
              <a:defRPr/>
            </a:pPr>
            <a:r>
              <a:rPr lang="en-US" sz="3600" dirty="0">
                <a:latin typeface="Bell MT" pitchFamily="18" charset="0"/>
                <a:ea typeface="Batang" pitchFamily="18" charset="-127"/>
                <a:cs typeface="+mj-cs"/>
              </a:rPr>
              <a:t>Government of Madhya Pradesh</a:t>
            </a:r>
            <a:endParaRPr lang="en-US" sz="3600" dirty="0">
              <a:latin typeface="Bell MT" pitchFamily="18" charset="0"/>
              <a:ea typeface="Batang" pitchFamily="18" charset="-127"/>
              <a:cs typeface="+mj-cs"/>
            </a:endParaRPr>
          </a:p>
        </p:txBody>
      </p:sp>
      <p:pic>
        <p:nvPicPr>
          <p:cNvPr id="6" name="Picture 2" descr="http://www.mpforest.org/images/newmp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0920" y="76201"/>
            <a:ext cx="838200" cy="85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057400" y="99060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askerville Old Face" pitchFamily="18" charset="0"/>
              </a:rPr>
              <a:t>As per present agreement with </a:t>
            </a:r>
            <a:br>
              <a:rPr lang="en-US" dirty="0" smtClean="0">
                <a:latin typeface="Baskerville Old Face" pitchFamily="18" charset="0"/>
              </a:rPr>
            </a:br>
            <a:r>
              <a:rPr lang="en-US" dirty="0" smtClean="0">
                <a:latin typeface="Baskerville Old Face" pitchFamily="18" charset="0"/>
              </a:rPr>
              <a:t>M/s. Prabhatam Flight running </a:t>
            </a:r>
            <a:br>
              <a:rPr lang="en-US" dirty="0" smtClean="0">
                <a:latin typeface="Baskerville Old Face" pitchFamily="18" charset="0"/>
              </a:rPr>
            </a:br>
            <a:r>
              <a:rPr lang="en-US" dirty="0" smtClean="0">
                <a:latin typeface="Baskerville Old Face" pitchFamily="18" charset="0"/>
              </a:rPr>
              <a:t>among following cities of M.P. </a:t>
            </a:r>
            <a:endParaRPr lang="en-US" dirty="0">
              <a:latin typeface="Baskerville Old Face" pitchFamily="18" charset="0"/>
            </a:endParaRP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3124198"/>
          <a:ext cx="8229600" cy="3276602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4680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From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Departure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Arrival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Duration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Frequency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Indore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Bhopal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8:40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9:20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MON TO SAT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Bhopal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Jabalpur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9:35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10:45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MON TO SAT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Jabalpur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Satna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11:00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11:45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MON TO SAT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Satna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Jabalpur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16:00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16:45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MON TO SAT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Jabalpur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Bhopal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17:00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18:10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MON TO SAT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Bhopal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Indore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18:30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19:10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MON TO SAT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itle 3"/>
          <p:cNvSpPr txBox="1">
            <a:spLocks/>
          </p:cNvSpPr>
          <p:nvPr/>
        </p:nvSpPr>
        <p:spPr>
          <a:xfrm>
            <a:off x="3276600" y="152400"/>
            <a:ext cx="6400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42950" indent="-742950" algn="ctr">
              <a:spcBef>
                <a:spcPct val="0"/>
              </a:spcBef>
              <a:defRPr/>
            </a:pPr>
            <a:r>
              <a:rPr lang="en-US" sz="3600" dirty="0">
                <a:latin typeface="Bell MT" pitchFamily="18" charset="0"/>
                <a:ea typeface="Batang" pitchFamily="18" charset="-127"/>
                <a:cs typeface="+mj-cs"/>
              </a:rPr>
              <a:t>Government of Madhya Pradesh</a:t>
            </a:r>
            <a:endParaRPr lang="en-US" sz="3600" dirty="0">
              <a:latin typeface="Bell MT" pitchFamily="18" charset="0"/>
              <a:ea typeface="Batang" pitchFamily="18" charset="-127"/>
              <a:cs typeface="+mj-cs"/>
            </a:endParaRPr>
          </a:p>
        </p:txBody>
      </p:sp>
      <p:pic>
        <p:nvPicPr>
          <p:cNvPr id="9" name="Picture 2" descr="http://www.mpforest.org/images/newmp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0920" y="76201"/>
            <a:ext cx="838200" cy="85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562</Words>
  <Application>Microsoft Office PowerPoint</Application>
  <PresentationFormat>Widescreen</PresentationFormat>
  <Paragraphs>204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Batang</vt:lpstr>
      <vt:lpstr>Arial</vt:lpstr>
      <vt:lpstr>Baskerville Old Face</vt:lpstr>
      <vt:lpstr>Bell MT</vt:lpstr>
      <vt:lpstr>Calibri</vt:lpstr>
      <vt:lpstr>Mangal</vt:lpstr>
      <vt:lpstr>Times New Roman</vt:lpstr>
      <vt:lpstr>Wingdings</vt:lpstr>
      <vt:lpstr>Office Theme</vt:lpstr>
      <vt:lpstr>PowerPoint Presentation</vt:lpstr>
      <vt:lpstr>Suggested Routes</vt:lpstr>
      <vt:lpstr>PowerPoint Presentation</vt:lpstr>
      <vt:lpstr>PowerPoint Presentation</vt:lpstr>
      <vt:lpstr>PowerPoint Presentation</vt:lpstr>
      <vt:lpstr>As per present agreement with  M/s. Prabhatam Flight running  among following cities of M.P.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Administrator</cp:lastModifiedBy>
  <cp:revision>80</cp:revision>
  <dcterms:created xsi:type="dcterms:W3CDTF">2006-08-16T00:00:00Z</dcterms:created>
  <dcterms:modified xsi:type="dcterms:W3CDTF">2017-07-07T03:19:39Z</dcterms:modified>
</cp:coreProperties>
</file>