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7F66E-F0E7-43DE-82A1-479955D3018C}" type="datetimeFigureOut">
              <a:rPr lang="en-US" smtClean="0"/>
              <a:pPr/>
              <a:t>7/3/2017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2498-6766-4983-A3EF-731FDB50C4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7F66E-F0E7-43DE-82A1-479955D3018C}" type="datetimeFigureOut">
              <a:rPr lang="en-US" smtClean="0"/>
              <a:pPr/>
              <a:t>7/3/2017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2498-6766-4983-A3EF-731FDB50C4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7F66E-F0E7-43DE-82A1-479955D3018C}" type="datetimeFigureOut">
              <a:rPr lang="en-US" smtClean="0"/>
              <a:pPr/>
              <a:t>7/3/2017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2498-6766-4983-A3EF-731FDB50C4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7F66E-F0E7-43DE-82A1-479955D3018C}" type="datetimeFigureOut">
              <a:rPr lang="en-US" smtClean="0"/>
              <a:pPr/>
              <a:t>7/3/2017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2498-6766-4983-A3EF-731FDB50C4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7F66E-F0E7-43DE-82A1-479955D3018C}" type="datetimeFigureOut">
              <a:rPr lang="en-US" smtClean="0"/>
              <a:pPr/>
              <a:t>7/3/2017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2498-6766-4983-A3EF-731FDB50C4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7F66E-F0E7-43DE-82A1-479955D3018C}" type="datetimeFigureOut">
              <a:rPr lang="en-US" smtClean="0"/>
              <a:pPr/>
              <a:t>7/3/2017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2498-6766-4983-A3EF-731FDB50C4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7F66E-F0E7-43DE-82A1-479955D3018C}" type="datetimeFigureOut">
              <a:rPr lang="en-US" smtClean="0"/>
              <a:pPr/>
              <a:t>7/3/2017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2498-6766-4983-A3EF-731FDB50C4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7F66E-F0E7-43DE-82A1-479955D3018C}" type="datetimeFigureOut">
              <a:rPr lang="en-US" smtClean="0"/>
              <a:pPr/>
              <a:t>7/3/2017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2498-6766-4983-A3EF-731FDB50C4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7F66E-F0E7-43DE-82A1-479955D3018C}" type="datetimeFigureOut">
              <a:rPr lang="en-US" smtClean="0"/>
              <a:pPr/>
              <a:t>7/3/2017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2498-6766-4983-A3EF-731FDB50C4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7F66E-F0E7-43DE-82A1-479955D3018C}" type="datetimeFigureOut">
              <a:rPr lang="en-US" smtClean="0"/>
              <a:pPr/>
              <a:t>7/3/2017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2498-6766-4983-A3EF-731FDB50C4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7F66E-F0E7-43DE-82A1-479955D3018C}" type="datetimeFigureOut">
              <a:rPr lang="en-US" smtClean="0"/>
              <a:pPr/>
              <a:t>7/3/2017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2498-6766-4983-A3EF-731FDB50C4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7F66E-F0E7-43DE-82A1-479955D3018C}" type="datetimeFigureOut">
              <a:rPr lang="en-US" smtClean="0"/>
              <a:pPr/>
              <a:t>7/3/2017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092498-6766-4983-A3EF-731FDB50C4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14401"/>
            <a:ext cx="7772400" cy="1371599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CIVIL AVIATION IN WEST BENGAL</a:t>
            </a:r>
            <a:br>
              <a:rPr lang="en-US" sz="3600" dirty="0" smtClean="0">
                <a:solidFill>
                  <a:srgbClr val="0070C0"/>
                </a:solidFill>
              </a:rPr>
            </a:br>
            <a:r>
              <a:rPr lang="en-US" sz="3600" dirty="0" smtClean="0">
                <a:solidFill>
                  <a:srgbClr val="0070C0"/>
                </a:solidFill>
              </a:rPr>
              <a:t>- </a:t>
            </a:r>
            <a:r>
              <a:rPr lang="en-US" sz="2800" i="1" dirty="0" smtClean="0">
                <a:solidFill>
                  <a:srgbClr val="0070C0"/>
                </a:solidFill>
              </a:rPr>
              <a:t>OPPORTUNITIES  AHEAD</a:t>
            </a:r>
            <a:endParaRPr lang="en-US" sz="2800" i="1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209800"/>
            <a:ext cx="6400800" cy="34290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endParaRPr lang="en-US" sz="2000" dirty="0" smtClean="0">
              <a:solidFill>
                <a:srgbClr val="0070C0"/>
              </a:solidFill>
            </a:endParaRPr>
          </a:p>
          <a:p>
            <a:pPr>
              <a:lnSpc>
                <a:spcPct val="120000"/>
              </a:lnSpc>
            </a:pPr>
            <a:endParaRPr lang="en-US" sz="2000" dirty="0" smtClean="0">
              <a:solidFill>
                <a:srgbClr val="0070C0"/>
              </a:solidFill>
            </a:endParaRPr>
          </a:p>
          <a:p>
            <a:pPr>
              <a:lnSpc>
                <a:spcPct val="120000"/>
              </a:lnSpc>
            </a:pPr>
            <a:endParaRPr lang="en-US" sz="2000" dirty="0" smtClean="0">
              <a:solidFill>
                <a:srgbClr val="0070C0"/>
              </a:solidFill>
            </a:endParaRPr>
          </a:p>
          <a:p>
            <a:endParaRPr lang="en-US" sz="2000" dirty="0" smtClean="0">
              <a:solidFill>
                <a:srgbClr val="0070C0"/>
              </a:solidFill>
            </a:endParaRPr>
          </a:p>
          <a:p>
            <a:endParaRPr lang="en-US" sz="2400" dirty="0" smtClean="0">
              <a:solidFill>
                <a:srgbClr val="0070C0"/>
              </a:solidFill>
            </a:endParaRPr>
          </a:p>
          <a:p>
            <a:r>
              <a:rPr lang="en-US" sz="2400" dirty="0" smtClean="0">
                <a:solidFill>
                  <a:srgbClr val="0070C0"/>
                </a:solidFill>
              </a:rPr>
              <a:t>Presented</a:t>
            </a:r>
            <a:endParaRPr lang="en-US" sz="2400" dirty="0" smtClean="0">
              <a:solidFill>
                <a:srgbClr val="0070C0"/>
              </a:solidFill>
            </a:endParaRPr>
          </a:p>
          <a:p>
            <a:r>
              <a:rPr lang="en-US" sz="2400" dirty="0">
                <a:solidFill>
                  <a:srgbClr val="0070C0"/>
                </a:solidFill>
              </a:rPr>
              <a:t>b</a:t>
            </a:r>
            <a:r>
              <a:rPr lang="en-US" sz="2400" dirty="0" smtClean="0">
                <a:solidFill>
                  <a:srgbClr val="0070C0"/>
                </a:solidFill>
              </a:rPr>
              <a:t>y</a:t>
            </a:r>
          </a:p>
          <a:p>
            <a:r>
              <a:rPr lang="en-US" sz="3000" dirty="0" smtClean="0">
                <a:solidFill>
                  <a:srgbClr val="0070C0"/>
                </a:solidFill>
              </a:rPr>
              <a:t>Transport Department</a:t>
            </a:r>
          </a:p>
          <a:p>
            <a:r>
              <a:rPr lang="en-US" sz="3000" dirty="0" smtClean="0">
                <a:solidFill>
                  <a:srgbClr val="0070C0"/>
                </a:solidFill>
              </a:rPr>
              <a:t>Government of West Bengal</a:t>
            </a:r>
            <a:endParaRPr lang="en-US" sz="3000" dirty="0">
              <a:solidFill>
                <a:srgbClr val="0070C0"/>
              </a:solidFill>
            </a:endParaRPr>
          </a:p>
        </p:txBody>
      </p:sp>
      <p:pic>
        <p:nvPicPr>
          <p:cNvPr id="4" name="Picture 3" descr="http://howrah.gov.in/images/biswa-bangla-logo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22860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338" y="576263"/>
            <a:ext cx="7553325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75" y="647700"/>
            <a:ext cx="763905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5825" y="795338"/>
            <a:ext cx="7372350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8" y="723900"/>
            <a:ext cx="7629525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70C0"/>
                </a:solidFill>
              </a:rPr>
              <a:t>New Initiatives and Policies in Aviation Sector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002060"/>
                </a:solidFill>
              </a:rPr>
              <a:t>Rejuvenation of Services for Tier-II and Tier-III cities in line with new National Civil Aviation Policy.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002060"/>
                </a:solidFill>
              </a:rPr>
              <a:t>Complete waiver of VAT on ATF for </a:t>
            </a:r>
            <a:r>
              <a:rPr lang="en-US" sz="2000" dirty="0" err="1" smtClean="0">
                <a:solidFill>
                  <a:srgbClr val="002060"/>
                </a:solidFill>
              </a:rPr>
              <a:t>Bagdogra</a:t>
            </a:r>
            <a:r>
              <a:rPr lang="en-US" sz="2000" dirty="0" smtClean="0">
                <a:solidFill>
                  <a:srgbClr val="002060"/>
                </a:solidFill>
              </a:rPr>
              <a:t> , </a:t>
            </a:r>
            <a:r>
              <a:rPr lang="en-US" sz="2000" dirty="0" err="1" smtClean="0">
                <a:solidFill>
                  <a:srgbClr val="002060"/>
                </a:solidFill>
              </a:rPr>
              <a:t>Andal</a:t>
            </a:r>
            <a:r>
              <a:rPr lang="en-US" sz="2000" dirty="0" smtClean="0">
                <a:solidFill>
                  <a:srgbClr val="002060"/>
                </a:solidFill>
              </a:rPr>
              <a:t> and </a:t>
            </a:r>
            <a:r>
              <a:rPr lang="en-US" sz="2000" dirty="0" err="1" smtClean="0">
                <a:solidFill>
                  <a:srgbClr val="002060"/>
                </a:solidFill>
              </a:rPr>
              <a:t>Coochbihar</a:t>
            </a:r>
            <a:r>
              <a:rPr lang="en-US" sz="2000" dirty="0" smtClean="0">
                <a:solidFill>
                  <a:srgbClr val="002060"/>
                </a:solidFill>
              </a:rPr>
              <a:t> Airports by the State Government.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002060"/>
                </a:solidFill>
              </a:rPr>
              <a:t>Major investment of the State Government for expansion of Runway at </a:t>
            </a:r>
            <a:r>
              <a:rPr lang="en-US" sz="2000" dirty="0" err="1" smtClean="0">
                <a:solidFill>
                  <a:srgbClr val="002060"/>
                </a:solidFill>
              </a:rPr>
              <a:t>Coochbihar</a:t>
            </a:r>
            <a:r>
              <a:rPr lang="en-US" sz="2000" dirty="0" smtClean="0">
                <a:solidFill>
                  <a:srgbClr val="002060"/>
                </a:solidFill>
              </a:rPr>
              <a:t> Airport.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002060"/>
                </a:solidFill>
              </a:rPr>
              <a:t>State Government assistance at </a:t>
            </a:r>
            <a:r>
              <a:rPr lang="en-US" sz="2000" dirty="0" err="1" smtClean="0">
                <a:solidFill>
                  <a:srgbClr val="002060"/>
                </a:solidFill>
              </a:rPr>
              <a:t>Bagdogra</a:t>
            </a:r>
            <a:r>
              <a:rPr lang="en-US" sz="2000" dirty="0" smtClean="0">
                <a:solidFill>
                  <a:srgbClr val="002060"/>
                </a:solidFill>
              </a:rPr>
              <a:t> Airport for </a:t>
            </a:r>
            <a:r>
              <a:rPr lang="en-US" sz="2000" dirty="0" err="1" smtClean="0">
                <a:solidFill>
                  <a:srgbClr val="002060"/>
                </a:solidFill>
              </a:rPr>
              <a:t>upgradation</a:t>
            </a:r>
            <a:r>
              <a:rPr lang="en-US" sz="2000" dirty="0" smtClean="0">
                <a:solidFill>
                  <a:srgbClr val="002060"/>
                </a:solidFill>
              </a:rPr>
              <a:t> of infrastructural facilities including installation of Night Landing Facilities.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002060"/>
                </a:solidFill>
              </a:rPr>
              <a:t>Rejuvenation of Runway and other facilities at </a:t>
            </a:r>
            <a:r>
              <a:rPr lang="en-US" sz="2000" dirty="0" err="1" smtClean="0">
                <a:solidFill>
                  <a:srgbClr val="002060"/>
                </a:solidFill>
              </a:rPr>
              <a:t>Balurghat</a:t>
            </a:r>
            <a:r>
              <a:rPr lang="en-US" sz="2000" dirty="0" smtClean="0">
                <a:solidFill>
                  <a:srgbClr val="002060"/>
                </a:solidFill>
              </a:rPr>
              <a:t> Airport for its revival.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002060"/>
                </a:solidFill>
              </a:rPr>
              <a:t>Initiative of the State Government for development of Runway and other facilities at </a:t>
            </a:r>
            <a:r>
              <a:rPr lang="en-US" sz="2000" dirty="0" err="1" smtClean="0">
                <a:solidFill>
                  <a:srgbClr val="002060"/>
                </a:solidFill>
              </a:rPr>
              <a:t>Malda</a:t>
            </a:r>
            <a:r>
              <a:rPr lang="en-US" sz="2000" dirty="0" smtClean="0">
                <a:solidFill>
                  <a:srgbClr val="002060"/>
                </a:solidFill>
              </a:rPr>
              <a:t> Airport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002060"/>
                </a:solidFill>
              </a:rPr>
              <a:t>State Government may also consider additional support to the operators in the form of seat guarantee for a few seats for air connectivity with </a:t>
            </a:r>
            <a:r>
              <a:rPr lang="en-US" sz="2000" dirty="0" err="1" smtClean="0">
                <a:solidFill>
                  <a:srgbClr val="002060"/>
                </a:solidFill>
              </a:rPr>
              <a:t>Balurghat</a:t>
            </a:r>
            <a:r>
              <a:rPr lang="en-US" sz="2000" dirty="0" smtClean="0">
                <a:solidFill>
                  <a:srgbClr val="002060"/>
                </a:solidFill>
              </a:rPr>
              <a:t> and </a:t>
            </a:r>
            <a:r>
              <a:rPr lang="en-US" sz="2000" dirty="0" err="1" smtClean="0">
                <a:solidFill>
                  <a:srgbClr val="002060"/>
                </a:solidFill>
              </a:rPr>
              <a:t>Malda</a:t>
            </a:r>
            <a:r>
              <a:rPr lang="en-US" sz="2000" dirty="0" smtClean="0">
                <a:solidFill>
                  <a:srgbClr val="002060"/>
                </a:solidFill>
              </a:rPr>
              <a:t> airports.</a:t>
            </a:r>
            <a:endParaRPr lang="en-US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Helicopter Services : New Opportunities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0070C0"/>
                </a:solidFill>
              </a:rPr>
              <a:t>26 Permanent Helipads are ready at District Headquarters and other important tourist destinations for Helicopter Services.</a:t>
            </a:r>
          </a:p>
          <a:p>
            <a:r>
              <a:rPr lang="en-US" sz="2000" dirty="0" smtClean="0">
                <a:solidFill>
                  <a:srgbClr val="0070C0"/>
                </a:solidFill>
              </a:rPr>
              <a:t>At present weekly Helicopter Service is continuing with one State Government Helicopter  for </a:t>
            </a:r>
            <a:r>
              <a:rPr lang="en-US" sz="2000" dirty="0" err="1" smtClean="0">
                <a:solidFill>
                  <a:srgbClr val="0070C0"/>
                </a:solidFill>
              </a:rPr>
              <a:t>Gangasagar</a:t>
            </a:r>
            <a:r>
              <a:rPr lang="en-US" sz="2000" dirty="0" smtClean="0">
                <a:solidFill>
                  <a:srgbClr val="0070C0"/>
                </a:solidFill>
              </a:rPr>
              <a:t>, </a:t>
            </a:r>
            <a:r>
              <a:rPr lang="en-US" sz="2000" dirty="0" err="1" smtClean="0">
                <a:solidFill>
                  <a:srgbClr val="0070C0"/>
                </a:solidFill>
              </a:rPr>
              <a:t>Digha</a:t>
            </a:r>
            <a:r>
              <a:rPr lang="en-US" sz="2000" dirty="0" smtClean="0">
                <a:solidFill>
                  <a:srgbClr val="0070C0"/>
                </a:solidFill>
              </a:rPr>
              <a:t> etc. which has immense popularity.</a:t>
            </a:r>
          </a:p>
          <a:p>
            <a:r>
              <a:rPr lang="en-US" sz="2000" dirty="0" smtClean="0">
                <a:solidFill>
                  <a:srgbClr val="0070C0"/>
                </a:solidFill>
              </a:rPr>
              <a:t>State is ready to provide required support to helicopter operators for those permanent helipad locations.</a:t>
            </a:r>
            <a:endParaRPr lang="en-US" sz="2000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2286000"/>
            <a:ext cx="390525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39962"/>
          </a:xfrm>
        </p:spPr>
        <p:txBody>
          <a:bodyPr>
            <a:normAutofit fontScale="90000"/>
          </a:bodyPr>
          <a:lstStyle/>
          <a:p>
            <a:r>
              <a:rPr lang="en-US" sz="5400" i="1" dirty="0" smtClean="0">
                <a:solidFill>
                  <a:srgbClr val="0070C0"/>
                </a:solidFill>
              </a:rPr>
              <a:t/>
            </a:r>
            <a:br>
              <a:rPr lang="en-US" sz="5400" i="1" dirty="0" smtClean="0">
                <a:solidFill>
                  <a:srgbClr val="0070C0"/>
                </a:solidFill>
              </a:rPr>
            </a:br>
            <a:r>
              <a:rPr lang="en-US" sz="5400" i="1" dirty="0" smtClean="0">
                <a:solidFill>
                  <a:srgbClr val="0070C0"/>
                </a:solidFill>
              </a:rPr>
              <a:t/>
            </a:r>
            <a:br>
              <a:rPr lang="en-US" sz="5400" i="1" dirty="0" smtClean="0">
                <a:solidFill>
                  <a:srgbClr val="0070C0"/>
                </a:solidFill>
              </a:rPr>
            </a:br>
            <a:r>
              <a:rPr lang="en-US" sz="5400" i="1" dirty="0" smtClean="0">
                <a:solidFill>
                  <a:srgbClr val="0070C0"/>
                </a:solidFill>
              </a:rPr>
              <a:t>THANK  </a:t>
            </a:r>
            <a:r>
              <a:rPr lang="en-US" sz="5400" i="1" dirty="0" smtClean="0">
                <a:solidFill>
                  <a:srgbClr val="0070C0"/>
                </a:solidFill>
              </a:rPr>
              <a:t>YOU</a:t>
            </a:r>
            <a:br>
              <a:rPr lang="en-US" sz="5400" i="1" dirty="0" smtClean="0">
                <a:solidFill>
                  <a:srgbClr val="0070C0"/>
                </a:solidFill>
              </a:rPr>
            </a:b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459163"/>
          </a:xfrm>
        </p:spPr>
        <p:txBody>
          <a:bodyPr/>
          <a:lstStyle/>
          <a:p>
            <a:pPr algn="ctr">
              <a:buNone/>
            </a:pPr>
            <a:r>
              <a:rPr lang="en-US" dirty="0" smtClean="0"/>
              <a:t> </a:t>
            </a:r>
          </a:p>
          <a:p>
            <a:pPr algn="ctr">
              <a:buNone/>
            </a:pPr>
            <a:endParaRPr lang="en-US" dirty="0"/>
          </a:p>
          <a:p>
            <a:pPr algn="ctr">
              <a:buNone/>
            </a:pPr>
            <a:r>
              <a:rPr lang="en-US" dirty="0" smtClean="0"/>
              <a:t>  </a:t>
            </a:r>
            <a:endParaRPr lang="en-US" sz="6000" i="1" dirty="0">
              <a:solidFill>
                <a:srgbClr val="0070C0"/>
              </a:solidFill>
            </a:endParaRPr>
          </a:p>
        </p:txBody>
      </p:sp>
      <p:pic>
        <p:nvPicPr>
          <p:cNvPr id="4" name="Picture 3" descr="http://howrah.gov.in/images/biswa-bangla-logo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3124200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207</Words>
  <Application>Microsoft Office PowerPoint</Application>
  <PresentationFormat>On-screen Show (4:3)</PresentationFormat>
  <Paragraphs>26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CIVIL AVIATION IN WEST BENGAL - OPPORTUNITIES  AHEAD</vt:lpstr>
      <vt:lpstr>Slide 2</vt:lpstr>
      <vt:lpstr>Slide 3</vt:lpstr>
      <vt:lpstr>Slide 4</vt:lpstr>
      <vt:lpstr>Slide 5</vt:lpstr>
      <vt:lpstr>New Initiatives and Policies in Aviation Sector</vt:lpstr>
      <vt:lpstr>Helicopter Services : New Opportunities</vt:lpstr>
      <vt:lpstr>  THANK  YOU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CIVIL AVIATION IN WEST BENGAL</dc:title>
  <dc:creator>Joint Secretary</dc:creator>
  <cp:lastModifiedBy>Joint Secretary</cp:lastModifiedBy>
  <cp:revision>30</cp:revision>
  <dcterms:created xsi:type="dcterms:W3CDTF">2017-07-02T14:56:19Z</dcterms:created>
  <dcterms:modified xsi:type="dcterms:W3CDTF">2017-07-03T12:39:51Z</dcterms:modified>
</cp:coreProperties>
</file>