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theme/themeOverride7.xml" ContentType="application/vnd.openxmlformats-officedocument.themeOverride+xml"/>
  <Override PartName="/ppt/theme/themeOverride12.xml" ContentType="application/vnd.openxmlformats-officedocument.themeOverr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Override5.xml" ContentType="application/vnd.openxmlformats-officedocument.themeOverride+xml"/>
  <Override PartName="/ppt/theme/themeOverride10.xml" ContentType="application/vnd.openxmlformats-officedocument.themeOverrid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theme/themeOverride3.xml" ContentType="application/vnd.openxmlformats-officedocument.themeOverride+xml"/>
  <Override PartName="/ppt/theme/themeOverride4.xml" ContentType="application/vnd.openxmlformats-officedocument.themeOverr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Override9.xml" ContentType="application/vnd.openxmlformats-officedocument.themeOverr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theme/themeOverride8.xml" ContentType="application/vnd.openxmlformats-officedocument.themeOverride+xml"/>
  <Override PartName="/ppt/theme/themeOverride11.xml" ContentType="application/vnd.openxmlformats-officedocument.themeOverr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heme/themeOverride6.xml" ContentType="application/vnd.openxmlformats-officedocument.themeOverr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9" r:id="rId3"/>
    <p:sldId id="257" r:id="rId4"/>
    <p:sldId id="262" r:id="rId5"/>
    <p:sldId id="274" r:id="rId6"/>
    <p:sldId id="260" r:id="rId7"/>
    <p:sldId id="264" r:id="rId8"/>
    <p:sldId id="265" r:id="rId9"/>
    <p:sldId id="266" r:id="rId10"/>
    <p:sldId id="269" r:id="rId11"/>
    <p:sldId id="267" r:id="rId12"/>
    <p:sldId id="268" r:id="rId13"/>
    <p:sldId id="270" r:id="rId14"/>
    <p:sldId id="275" r:id="rId15"/>
    <p:sldId id="271" r:id="rId16"/>
    <p:sldId id="272" r:id="rId17"/>
    <p:sldId id="273" r:id="rId18"/>
  </p:sldIdLst>
  <p:sldSz cx="9144000" cy="6858000" type="screen4x3"/>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8000"/>
    <a:srgbClr val="FF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86" d="100"/>
          <a:sy n="86"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9D846E00-F559-4E83-A70E-E57AF7E97BF4}" type="datetimeFigureOut">
              <a:rPr lang="en-US" smtClean="0"/>
              <a:pPr/>
              <a:t>7/7/2017</a:t>
            </a:fld>
            <a:endParaRPr lang="en-US"/>
          </a:p>
        </p:txBody>
      </p:sp>
      <p:sp>
        <p:nvSpPr>
          <p:cNvPr id="4" name="Slide Image Placeholder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3577" y="4686499"/>
            <a:ext cx="5388610" cy="443984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F2602CD5-CC9B-4C8C-8EAD-0455DB96035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602CD5-CC9B-4C8C-8EAD-0455DB960359}"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AF2CCDB-DFBF-4FFF-91E0-8F65A8B3382C}" type="datetimeFigureOut">
              <a:rPr lang="en-US" smtClean="0"/>
              <a:pPr/>
              <a:t>7/7/2017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43274F-19FD-4C60-8EE7-F085A1357AD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F2CCDB-DFBF-4FFF-91E0-8F65A8B3382C}" type="datetimeFigureOut">
              <a:rPr lang="en-US" smtClean="0"/>
              <a:pPr/>
              <a:t>7/7/2017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43274F-19FD-4C60-8EE7-F085A1357AD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F2CCDB-DFBF-4FFF-91E0-8F65A8B3382C}" type="datetimeFigureOut">
              <a:rPr lang="en-US" smtClean="0"/>
              <a:pPr/>
              <a:t>7/7/2017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43274F-19FD-4C60-8EE7-F085A1357AD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F2CCDB-DFBF-4FFF-91E0-8F65A8B3382C}" type="datetimeFigureOut">
              <a:rPr lang="en-US" smtClean="0"/>
              <a:pPr/>
              <a:t>7/7/2017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43274F-19FD-4C60-8EE7-F085A1357AD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AF2CCDB-DFBF-4FFF-91E0-8F65A8B3382C}" type="datetimeFigureOut">
              <a:rPr lang="en-US" smtClean="0"/>
              <a:pPr/>
              <a:t>7/7/2017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43274F-19FD-4C60-8EE7-F085A1357AD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AF2CCDB-DFBF-4FFF-91E0-8F65A8B3382C}" type="datetimeFigureOut">
              <a:rPr lang="en-US" smtClean="0"/>
              <a:pPr/>
              <a:t>7/7/2017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43274F-19FD-4C60-8EE7-F085A1357AD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AF2CCDB-DFBF-4FFF-91E0-8F65A8B3382C}" type="datetimeFigureOut">
              <a:rPr lang="en-US" smtClean="0"/>
              <a:pPr/>
              <a:t>7/7/2017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143274F-19FD-4C60-8EE7-F085A1357AD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AF2CCDB-DFBF-4FFF-91E0-8F65A8B3382C}" type="datetimeFigureOut">
              <a:rPr lang="en-US" smtClean="0"/>
              <a:pPr/>
              <a:t>7/7/2017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143274F-19FD-4C60-8EE7-F085A1357AD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F2CCDB-DFBF-4FFF-91E0-8F65A8B3382C}" type="datetimeFigureOut">
              <a:rPr lang="en-US" smtClean="0"/>
              <a:pPr/>
              <a:t>7/7/2017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143274F-19FD-4C60-8EE7-F085A1357AD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AF2CCDB-DFBF-4FFF-91E0-8F65A8B3382C}" type="datetimeFigureOut">
              <a:rPr lang="en-US" smtClean="0"/>
              <a:pPr/>
              <a:t>7/7/2017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43274F-19FD-4C60-8EE7-F085A1357AD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AF2CCDB-DFBF-4FFF-91E0-8F65A8B3382C}" type="datetimeFigureOut">
              <a:rPr lang="en-US" smtClean="0"/>
              <a:pPr/>
              <a:t>7/7/2017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43274F-19FD-4C60-8EE7-F085A1357AD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F2CCDB-DFBF-4FFF-91E0-8F65A8B3382C}" type="datetimeFigureOut">
              <a:rPr lang="en-US" smtClean="0"/>
              <a:pPr/>
              <a:t>7/7/2017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43274F-19FD-4C60-8EE7-F085A1357AD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6.xml"/><Relationship Id="rId1" Type="http://schemas.openxmlformats.org/officeDocument/2006/relationships/themeOverride" Target="../theme/themeOverride5.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6.xml"/><Relationship Id="rId1" Type="http://schemas.openxmlformats.org/officeDocument/2006/relationships/themeOverride" Target="../theme/themeOverride6.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hemeOverride" Target="../theme/themeOverride7.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hemeOverride" Target="../theme/themeOverride8.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hemeOverride" Target="../theme/themeOverride9.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hemeOverride" Target="../theme/themeOverride10.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hemeOverride" Target="../theme/themeOverride11.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hemeOverride" Target="../theme/themeOverr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hemeOverride" Target="../theme/themeOverride1.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hemeOverride" Target="../theme/themeOverride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hemeOverride" Target="../theme/themeOverride3.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hemeOverride" Target="../theme/themeOverride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228600"/>
            <a:ext cx="8534400" cy="2209800"/>
          </a:xfrm>
        </p:spPr>
        <p:txBody>
          <a:bodyPr>
            <a:noAutofit/>
          </a:bodyPr>
          <a:lstStyle/>
          <a:p>
            <a:r>
              <a:rPr lang="en-US" dirty="0" smtClean="0">
                <a:solidFill>
                  <a:srgbClr val="00B0F0"/>
                </a:solidFill>
                <a:latin typeface="Algerian" pitchFamily="82" charset="0"/>
                <a:cs typeface="Times New Roman" pitchFamily="18" charset="0"/>
              </a:rPr>
              <a:t>Transport (Civil Aviation) Department</a:t>
            </a:r>
            <a:br>
              <a:rPr lang="en-US" dirty="0" smtClean="0">
                <a:solidFill>
                  <a:srgbClr val="00B0F0"/>
                </a:solidFill>
                <a:latin typeface="Algerian" pitchFamily="82" charset="0"/>
                <a:cs typeface="Times New Roman" pitchFamily="18" charset="0"/>
              </a:rPr>
            </a:br>
            <a:r>
              <a:rPr lang="en-US" dirty="0" smtClean="0">
                <a:solidFill>
                  <a:srgbClr val="00B0F0"/>
                </a:solidFill>
                <a:latin typeface="Algerian" pitchFamily="82" charset="0"/>
                <a:cs typeface="Times New Roman" pitchFamily="18" charset="0"/>
              </a:rPr>
              <a:t>Govt. Of Jharkhand</a:t>
            </a:r>
            <a:endParaRPr lang="en-US" dirty="0">
              <a:solidFill>
                <a:srgbClr val="00B0F0"/>
              </a:solidFill>
              <a:latin typeface="Algerian" pitchFamily="82" charset="0"/>
              <a:cs typeface="Times New Roman" pitchFamily="18" charset="0"/>
            </a:endParaRPr>
          </a:p>
        </p:txBody>
      </p:sp>
      <p:sp>
        <p:nvSpPr>
          <p:cNvPr id="3" name="TextBox 2"/>
          <p:cNvSpPr txBox="1"/>
          <p:nvPr/>
        </p:nvSpPr>
        <p:spPr>
          <a:xfrm>
            <a:off x="609600" y="4419600"/>
            <a:ext cx="3352800" cy="1938992"/>
          </a:xfrm>
          <a:prstGeom prst="rect">
            <a:avLst/>
          </a:prstGeom>
          <a:noFill/>
        </p:spPr>
        <p:txBody>
          <a:bodyPr wrap="square" rtlCol="0">
            <a:spAutoFit/>
          </a:bodyPr>
          <a:lstStyle/>
          <a:p>
            <a:r>
              <a:rPr lang="en-IN" sz="4000" b="1" dirty="0" smtClean="0">
                <a:solidFill>
                  <a:srgbClr val="FFC000"/>
                </a:solidFill>
              </a:rPr>
              <a:t>RCS Operations in Jharkhand</a:t>
            </a:r>
            <a:endParaRPr lang="en-IN" sz="4000" b="1" dirty="0">
              <a:solidFill>
                <a:srgbClr val="FFC000"/>
              </a:solidFill>
            </a:endParaRPr>
          </a:p>
        </p:txBody>
      </p:sp>
      <p:sp>
        <p:nvSpPr>
          <p:cNvPr id="4" name="TextBox 3"/>
          <p:cNvSpPr txBox="1"/>
          <p:nvPr/>
        </p:nvSpPr>
        <p:spPr>
          <a:xfrm>
            <a:off x="3276600" y="3962400"/>
            <a:ext cx="2895600" cy="646331"/>
          </a:xfrm>
          <a:prstGeom prst="rect">
            <a:avLst/>
          </a:prstGeom>
          <a:noFill/>
        </p:spPr>
        <p:txBody>
          <a:bodyPr wrap="square" rtlCol="0">
            <a:spAutoFit/>
          </a:bodyPr>
          <a:lstStyle/>
          <a:p>
            <a:r>
              <a:rPr lang="en-IN" sz="3600" b="1" i="1" dirty="0" smtClean="0">
                <a:solidFill>
                  <a:srgbClr val="0000FF"/>
                </a:solidFill>
              </a:rPr>
              <a:t>WINGS 2017</a:t>
            </a:r>
            <a:endParaRPr lang="en-IN" sz="3600" b="1" i="1" dirty="0">
              <a:solidFill>
                <a:srgbClr val="0000FF"/>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3" name="Content Placeholder 2"/>
          <p:cNvSpPr txBox="1">
            <a:spLocks/>
          </p:cNvSpPr>
          <p:nvPr/>
        </p:nvSpPr>
        <p:spPr>
          <a:xfrm>
            <a:off x="381000" y="152400"/>
            <a:ext cx="8534400" cy="3124200"/>
          </a:xfrm>
          <a:prstGeom prst="rect">
            <a:avLst/>
          </a:prstGeom>
        </p:spPr>
        <p:txBody>
          <a:bodyPr>
            <a:noAutofit/>
          </a:bodyPr>
          <a:lstStyle/>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Ø"/>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The runway can also be extended for VFR operation CAT 2C &amp; CAT 3C if operators wish so for the operation of ATR42/ ATR72 aircraft as enough land space is available.  Govt. is committed to provide additional land if required. </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1026" name="Picture 2" descr="C:\Users\Arun\Desktop\WhatsApp Image 2017-07-06 at 15.54.59.jpeg"/>
          <p:cNvPicPr>
            <a:picLocks noChangeAspect="1" noChangeArrowheads="1"/>
          </p:cNvPicPr>
          <p:nvPr/>
        </p:nvPicPr>
        <p:blipFill>
          <a:blip r:embed="rId3" cstate="print"/>
          <a:srcRect/>
          <a:stretch>
            <a:fillRect/>
          </a:stretch>
        </p:blipFill>
        <p:spPr bwMode="auto">
          <a:xfrm>
            <a:off x="228600" y="3200400"/>
            <a:ext cx="8686800" cy="3486150"/>
          </a:xfrm>
          <a:prstGeom prst="rect">
            <a:avLst/>
          </a:prstGeom>
          <a:noFill/>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04800" y="228600"/>
          <a:ext cx="8534400" cy="1112520"/>
        </p:xfrm>
        <a:graphic>
          <a:graphicData uri="http://schemas.openxmlformats.org/drawingml/2006/table">
            <a:tbl>
              <a:tblPr firstRow="1" bandRow="1">
                <a:tableStyleId>{5C22544A-7EE6-4342-B048-85BDC9FD1C3A}</a:tableStyleId>
              </a:tblPr>
              <a:tblGrid>
                <a:gridCol w="2362200"/>
                <a:gridCol w="6172200"/>
              </a:tblGrid>
              <a:tr h="370840">
                <a:tc>
                  <a:txBody>
                    <a:bodyPr/>
                    <a:lstStyle/>
                    <a:p>
                      <a:r>
                        <a:rPr lang="en-US" sz="1800" b="1" kern="1200" dirty="0" smtClean="0">
                          <a:solidFill>
                            <a:schemeClr val="lt1"/>
                          </a:solidFill>
                          <a:latin typeface="+mn-lt"/>
                          <a:ea typeface="+mn-ea"/>
                          <a:cs typeface="+mn-cs"/>
                        </a:rPr>
                        <a:t>Name of Airport</a:t>
                      </a:r>
                      <a:endParaRPr lang="en-US" dirty="0"/>
                    </a:p>
                  </a:txBody>
                  <a:tcPr/>
                </a:tc>
                <a:tc>
                  <a:txBody>
                    <a:bodyPr/>
                    <a:lstStyle/>
                    <a:p>
                      <a:r>
                        <a:rPr lang="en-US" sz="1800" b="1" kern="1200" dirty="0" err="1" smtClean="0">
                          <a:solidFill>
                            <a:schemeClr val="lt1"/>
                          </a:solidFill>
                          <a:latin typeface="+mn-lt"/>
                          <a:ea typeface="+mn-ea"/>
                          <a:cs typeface="+mn-cs"/>
                        </a:rPr>
                        <a:t>Dumka</a:t>
                      </a:r>
                      <a:r>
                        <a:rPr lang="en-US" sz="1800" b="1" kern="1200" dirty="0" smtClean="0">
                          <a:solidFill>
                            <a:schemeClr val="lt1"/>
                          </a:solidFill>
                          <a:latin typeface="+mn-lt"/>
                          <a:ea typeface="+mn-ea"/>
                          <a:cs typeface="+mn-cs"/>
                        </a:rPr>
                        <a:t> Airport</a:t>
                      </a:r>
                      <a:endParaRPr lang="en-US" dirty="0"/>
                    </a:p>
                  </a:txBody>
                  <a:tcPr/>
                </a:tc>
              </a:tr>
              <a:tr h="370840">
                <a:tc>
                  <a:txBody>
                    <a:bodyPr/>
                    <a:lstStyle/>
                    <a:p>
                      <a:r>
                        <a:rPr lang="en-US" sz="1800" kern="1200" dirty="0" smtClean="0">
                          <a:solidFill>
                            <a:schemeClr val="dk1"/>
                          </a:solidFill>
                          <a:latin typeface="+mn-lt"/>
                          <a:ea typeface="+mn-ea"/>
                          <a:cs typeface="+mn-cs"/>
                        </a:rPr>
                        <a:t>Runway length</a:t>
                      </a:r>
                      <a:endParaRPr lang="en-US" dirty="0"/>
                    </a:p>
                  </a:txBody>
                  <a:tcPr/>
                </a:tc>
                <a:tc>
                  <a:txBody>
                    <a:bodyPr/>
                    <a:lstStyle/>
                    <a:p>
                      <a:r>
                        <a:rPr lang="en-US" sz="1800" kern="1200" dirty="0" smtClean="0">
                          <a:solidFill>
                            <a:schemeClr val="dk1"/>
                          </a:solidFill>
                          <a:latin typeface="+mn-lt"/>
                          <a:ea typeface="+mn-ea"/>
                          <a:cs typeface="+mn-cs"/>
                        </a:rPr>
                        <a:t>4000 </a:t>
                      </a:r>
                      <a:r>
                        <a:rPr lang="en-US" sz="1800" kern="1200" dirty="0" err="1" smtClean="0">
                          <a:solidFill>
                            <a:schemeClr val="dk1"/>
                          </a:solidFill>
                          <a:latin typeface="+mn-lt"/>
                          <a:ea typeface="+mn-ea"/>
                          <a:cs typeface="+mn-cs"/>
                        </a:rPr>
                        <a:t>Fts</a:t>
                      </a:r>
                      <a:endParaRPr lang="en-US" dirty="0"/>
                    </a:p>
                  </a:txBody>
                  <a:tcPr/>
                </a:tc>
              </a:tr>
              <a:tr h="370840">
                <a:tc>
                  <a:txBody>
                    <a:bodyPr/>
                    <a:lstStyle/>
                    <a:p>
                      <a:r>
                        <a:rPr lang="en-US" sz="1800" kern="1200" dirty="0" smtClean="0">
                          <a:solidFill>
                            <a:schemeClr val="dk1"/>
                          </a:solidFill>
                          <a:latin typeface="+mn-lt"/>
                          <a:ea typeface="+mn-ea"/>
                          <a:cs typeface="+mn-cs"/>
                        </a:rPr>
                        <a:t>Owner/Operator</a:t>
                      </a:r>
                      <a:endParaRPr lang="en-US" dirty="0"/>
                    </a:p>
                  </a:txBody>
                  <a:tcPr/>
                </a:tc>
                <a:tc>
                  <a:txBody>
                    <a:bodyPr/>
                    <a:lstStyle/>
                    <a:p>
                      <a:r>
                        <a:rPr lang="en-US" sz="1800" kern="1200" dirty="0" smtClean="0">
                          <a:solidFill>
                            <a:schemeClr val="dk1"/>
                          </a:solidFill>
                          <a:latin typeface="+mn-lt"/>
                          <a:ea typeface="+mn-ea"/>
                          <a:cs typeface="+mn-cs"/>
                        </a:rPr>
                        <a:t>Govt. of Jharkhand</a:t>
                      </a:r>
                      <a:endParaRPr lang="en-US" dirty="0"/>
                    </a:p>
                  </a:txBody>
                  <a:tcPr/>
                </a:tc>
              </a:tr>
            </a:tbl>
          </a:graphicData>
        </a:graphic>
      </p:graphicFrame>
      <p:pic>
        <p:nvPicPr>
          <p:cNvPr id="3" name="Picture 4" descr="C:\Users\Arun\Desktop\wings 2017\dumka pics\IMG-20160212-WA0003.jpg"/>
          <p:cNvPicPr>
            <a:picLocks noChangeAspect="1" noChangeArrowheads="1"/>
          </p:cNvPicPr>
          <p:nvPr/>
        </p:nvPicPr>
        <p:blipFill>
          <a:blip r:embed="rId3" cstate="print"/>
          <a:srcRect/>
          <a:stretch>
            <a:fillRect/>
          </a:stretch>
        </p:blipFill>
        <p:spPr bwMode="auto">
          <a:xfrm>
            <a:off x="228600" y="1524000"/>
            <a:ext cx="8686800" cy="5105400"/>
          </a:xfrm>
          <a:prstGeom prst="rect">
            <a:avLst/>
          </a:prstGeom>
          <a:noFill/>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22238"/>
            <a:ext cx="8229600" cy="715962"/>
          </a:xfrm>
        </p:spPr>
        <p:txBody>
          <a:bodyPr>
            <a:normAutofit fontScale="90000"/>
          </a:bodyPr>
          <a:lstStyle/>
          <a:p>
            <a:r>
              <a:rPr lang="en-US" b="1" dirty="0" smtClean="0"/>
              <a:t>DALTONGANJ</a:t>
            </a:r>
            <a:endParaRPr lang="en-US" b="1" dirty="0"/>
          </a:p>
        </p:txBody>
      </p:sp>
      <p:sp>
        <p:nvSpPr>
          <p:cNvPr id="3" name="Content Placeholder 2"/>
          <p:cNvSpPr txBox="1">
            <a:spLocks/>
          </p:cNvSpPr>
          <p:nvPr/>
        </p:nvSpPr>
        <p:spPr>
          <a:xfrm>
            <a:off x="381000" y="762000"/>
            <a:ext cx="8534400" cy="4267200"/>
          </a:xfrm>
          <a:prstGeom prst="rect">
            <a:avLst/>
          </a:prstGeom>
        </p:spPr>
        <p:txBody>
          <a:bodyPr>
            <a:normAutofit fontScale="92500" lnSpcReduction="20000"/>
          </a:bodyPr>
          <a:lstStyle/>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Ø"/>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It is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situtated</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very close to state of Uttar Pradesh,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Chhatisgarh</a:t>
            </a:r>
            <a:r>
              <a:rPr lang="en-US" sz="3200" dirty="0" smtClean="0"/>
              <a:t>, </a:t>
            </a:r>
            <a:r>
              <a:rPr lang="en-US" sz="3200" dirty="0" err="1" smtClean="0"/>
              <a:t>Madhaya</a:t>
            </a:r>
            <a:r>
              <a:rPr lang="en-US" sz="3200" dirty="0" smtClean="0"/>
              <a:t> Pradesh and Bihar. Operating from this place to Ranchi, Patna, Varanasi will make it useful under RCS operations. </a:t>
            </a:r>
          </a:p>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Ø"/>
              <a:tabLst/>
              <a:defRPr/>
            </a:pPr>
            <a:r>
              <a:rPr lang="en-US" sz="3200" dirty="0" smtClean="0"/>
              <a:t>Presently this airport is operational and having runway of 2916 Ft. The land is available for further extension for which the Govt. is in process of land acquisition to extend the runway up to 5400 Ft.</a:t>
            </a:r>
          </a:p>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Ø"/>
              <a:tabLst/>
              <a:defRPr/>
            </a:pPr>
            <a:r>
              <a:rPr lang="en-US" sz="3200" dirty="0" smtClean="0"/>
              <a:t>AAI has conducted a feasibility survey which report is awaited. </a:t>
            </a:r>
          </a:p>
        </p:txBody>
      </p:sp>
      <p:graphicFrame>
        <p:nvGraphicFramePr>
          <p:cNvPr id="4" name="Table 3"/>
          <p:cNvGraphicFramePr>
            <a:graphicFrameLocks noGrp="1"/>
          </p:cNvGraphicFramePr>
          <p:nvPr/>
        </p:nvGraphicFramePr>
        <p:xfrm>
          <a:off x="457200" y="5069840"/>
          <a:ext cx="8305800" cy="1483360"/>
        </p:xfrm>
        <a:graphic>
          <a:graphicData uri="http://schemas.openxmlformats.org/drawingml/2006/table">
            <a:tbl>
              <a:tblPr firstRow="1" bandRow="1">
                <a:tableStyleId>{5C22544A-7EE6-4342-B048-85BDC9FD1C3A}</a:tableStyleId>
              </a:tblPr>
              <a:tblGrid>
                <a:gridCol w="2286000"/>
                <a:gridCol w="6019800"/>
              </a:tblGrid>
              <a:tr h="370840">
                <a:tc>
                  <a:txBody>
                    <a:bodyPr/>
                    <a:lstStyle/>
                    <a:p>
                      <a:r>
                        <a:rPr lang="en-US" sz="1800" b="1" kern="1200" dirty="0" smtClean="0">
                          <a:solidFill>
                            <a:schemeClr val="lt1"/>
                          </a:solidFill>
                          <a:latin typeface="+mn-lt"/>
                          <a:ea typeface="+mn-ea"/>
                          <a:cs typeface="+mn-cs"/>
                        </a:rPr>
                        <a:t>Name of Airport</a:t>
                      </a:r>
                      <a:endParaRPr lang="en-US" dirty="0"/>
                    </a:p>
                  </a:txBody>
                  <a:tcPr/>
                </a:tc>
                <a:tc>
                  <a:txBody>
                    <a:bodyPr/>
                    <a:lstStyle/>
                    <a:p>
                      <a:r>
                        <a:rPr lang="en-US" sz="1800" b="1" kern="1200" dirty="0" err="1" smtClean="0">
                          <a:solidFill>
                            <a:schemeClr val="lt1"/>
                          </a:solidFill>
                          <a:latin typeface="+mn-lt"/>
                          <a:ea typeface="+mn-ea"/>
                          <a:cs typeface="+mn-cs"/>
                        </a:rPr>
                        <a:t>Chiyanki</a:t>
                      </a:r>
                      <a:r>
                        <a:rPr lang="en-US" sz="1800" b="1" kern="1200" dirty="0" smtClean="0">
                          <a:solidFill>
                            <a:schemeClr val="lt1"/>
                          </a:solidFill>
                          <a:latin typeface="+mn-lt"/>
                          <a:ea typeface="+mn-ea"/>
                          <a:cs typeface="+mn-cs"/>
                        </a:rPr>
                        <a:t> Airport, </a:t>
                      </a:r>
                      <a:r>
                        <a:rPr lang="en-US" sz="1800" b="1" kern="1200" dirty="0" err="1" smtClean="0">
                          <a:solidFill>
                            <a:schemeClr val="lt1"/>
                          </a:solidFill>
                          <a:latin typeface="+mn-lt"/>
                          <a:ea typeface="+mn-ea"/>
                          <a:cs typeface="+mn-cs"/>
                        </a:rPr>
                        <a:t>Daltonganj</a:t>
                      </a:r>
                      <a:endParaRPr lang="en-US" dirty="0"/>
                    </a:p>
                  </a:txBody>
                  <a:tcPr/>
                </a:tc>
              </a:tr>
              <a:tr h="370840">
                <a:tc>
                  <a:txBody>
                    <a:bodyPr/>
                    <a:lstStyle/>
                    <a:p>
                      <a:r>
                        <a:rPr lang="en-US" sz="1800" kern="1200" dirty="0" smtClean="0">
                          <a:solidFill>
                            <a:schemeClr val="dk1"/>
                          </a:solidFill>
                          <a:latin typeface="+mn-lt"/>
                          <a:ea typeface="+mn-ea"/>
                          <a:cs typeface="+mn-cs"/>
                        </a:rPr>
                        <a:t>Runway length</a:t>
                      </a:r>
                      <a:endParaRPr lang="en-US" dirty="0"/>
                    </a:p>
                  </a:txBody>
                  <a:tcPr/>
                </a:tc>
                <a:tc>
                  <a:txBody>
                    <a:bodyPr/>
                    <a:lstStyle/>
                    <a:p>
                      <a:r>
                        <a:rPr lang="en-US" sz="1800" kern="1200" dirty="0" smtClean="0">
                          <a:solidFill>
                            <a:schemeClr val="dk1"/>
                          </a:solidFill>
                          <a:latin typeface="+mn-lt"/>
                          <a:ea typeface="+mn-ea"/>
                          <a:cs typeface="+mn-cs"/>
                        </a:rPr>
                        <a:t>2916 Ft</a:t>
                      </a:r>
                      <a:endParaRPr lang="en-US" dirty="0"/>
                    </a:p>
                  </a:txBody>
                  <a:tcPr/>
                </a:tc>
              </a:tr>
              <a:tr h="370840">
                <a:tc>
                  <a:txBody>
                    <a:bodyPr/>
                    <a:lstStyle/>
                    <a:p>
                      <a:r>
                        <a:rPr lang="en-US" sz="1800" kern="1200" dirty="0" smtClean="0">
                          <a:solidFill>
                            <a:schemeClr val="dk1"/>
                          </a:solidFill>
                          <a:latin typeface="+mn-lt"/>
                          <a:ea typeface="+mn-ea"/>
                          <a:cs typeface="+mn-cs"/>
                        </a:rPr>
                        <a:t>Owner/Operator</a:t>
                      </a:r>
                      <a:endParaRPr lang="en-US" dirty="0"/>
                    </a:p>
                  </a:txBody>
                  <a:tcPr/>
                </a:tc>
                <a:tc>
                  <a:txBody>
                    <a:bodyPr/>
                    <a:lstStyle/>
                    <a:p>
                      <a:r>
                        <a:rPr lang="en-US" sz="1800" kern="1200" dirty="0" smtClean="0">
                          <a:solidFill>
                            <a:schemeClr val="dk1"/>
                          </a:solidFill>
                          <a:latin typeface="+mn-lt"/>
                          <a:ea typeface="+mn-ea"/>
                          <a:cs typeface="+mn-cs"/>
                        </a:rPr>
                        <a:t>Govt. of Jharkhand</a:t>
                      </a:r>
                      <a:endParaRPr lang="en-US" dirty="0"/>
                    </a:p>
                  </a:txBody>
                  <a:tcPr/>
                </a:tc>
              </a:tr>
              <a:tr h="370840">
                <a:tc>
                  <a:txBody>
                    <a:bodyPr/>
                    <a:lstStyle/>
                    <a:p>
                      <a:r>
                        <a:rPr lang="en-US" sz="1800" kern="1200" dirty="0" smtClean="0">
                          <a:solidFill>
                            <a:schemeClr val="dk1"/>
                          </a:solidFill>
                          <a:latin typeface="+mn-lt"/>
                          <a:ea typeface="+mn-ea"/>
                          <a:cs typeface="+mn-cs"/>
                        </a:rPr>
                        <a:t>Expansion Plan</a:t>
                      </a:r>
                      <a:endParaRPr lang="en-US" dirty="0"/>
                    </a:p>
                  </a:txBody>
                  <a:tcPr/>
                </a:tc>
                <a:tc>
                  <a:txBody>
                    <a:bodyPr/>
                    <a:lstStyle/>
                    <a:p>
                      <a:r>
                        <a:rPr lang="en-US" sz="1800" kern="1200" dirty="0" smtClean="0">
                          <a:solidFill>
                            <a:schemeClr val="dk1"/>
                          </a:solidFill>
                          <a:latin typeface="+mn-lt"/>
                          <a:ea typeface="+mn-ea"/>
                          <a:cs typeface="+mn-cs"/>
                        </a:rPr>
                        <a:t>The Runway length can be extended up to 5400 </a:t>
                      </a:r>
                      <a:r>
                        <a:rPr lang="en-US" sz="1800" kern="1200" dirty="0" err="1" smtClean="0">
                          <a:solidFill>
                            <a:schemeClr val="dk1"/>
                          </a:solidFill>
                          <a:latin typeface="+mn-lt"/>
                          <a:ea typeface="+mn-ea"/>
                          <a:cs typeface="+mn-cs"/>
                        </a:rPr>
                        <a:t>Fts</a:t>
                      </a:r>
                      <a:endParaRPr lang="en-US" dirty="0"/>
                    </a:p>
                  </a:txBody>
                  <a:tcPr/>
                </a:tc>
              </a:tr>
            </a:tbl>
          </a:graphicData>
        </a:graphic>
      </p:graphicFrame>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15962"/>
          </a:xfrm>
        </p:spPr>
        <p:txBody>
          <a:bodyPr>
            <a:normAutofit fontScale="90000"/>
          </a:bodyPr>
          <a:lstStyle/>
          <a:p>
            <a:r>
              <a:rPr lang="en-US" b="1" dirty="0" smtClean="0"/>
              <a:t>HAZARIBAG</a:t>
            </a:r>
            <a:endParaRPr lang="en-US" b="1" dirty="0"/>
          </a:p>
        </p:txBody>
      </p:sp>
      <p:sp>
        <p:nvSpPr>
          <p:cNvPr id="3" name="Content Placeholder 2"/>
          <p:cNvSpPr txBox="1">
            <a:spLocks/>
          </p:cNvSpPr>
          <p:nvPr/>
        </p:nvSpPr>
        <p:spPr>
          <a:xfrm>
            <a:off x="381000" y="762000"/>
            <a:ext cx="8534400" cy="5562600"/>
          </a:xfrm>
          <a:prstGeom prst="rect">
            <a:avLst/>
          </a:prstGeom>
        </p:spPr>
        <p:txBody>
          <a:bodyPr>
            <a:noAutofit/>
          </a:bodyPr>
          <a:lstStyle/>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Ø"/>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It is located at a very strategic location which</a:t>
            </a:r>
            <a:r>
              <a:rPr kumimoji="0" lang="en-US" sz="3200" b="0" i="0" u="none" strike="noStrike" kern="1200" cap="none" spc="0" normalizeH="0" noProof="0" dirty="0" smtClean="0">
                <a:ln>
                  <a:noFill/>
                </a:ln>
                <a:solidFill>
                  <a:schemeClr val="tx1"/>
                </a:solidFill>
                <a:effectLst/>
                <a:uLnTx/>
                <a:uFillTx/>
                <a:latin typeface="+mn-lt"/>
                <a:ea typeface="+mn-ea"/>
                <a:cs typeface="+mn-cs"/>
              </a:rPr>
              <a:t> is very close to upcoming various industrial projects at BARAHI, very close to open wild life sanctuary and is situated at NH 33. </a:t>
            </a:r>
            <a:r>
              <a:rPr lang="en-US" sz="3200" noProof="0" dirty="0" smtClean="0"/>
              <a:t>The famous coal mines i.e. KUJJU, GOMIO, RAMGARH, TENUGHAT are run by Coal India Ltd., Tata Steel and various other </a:t>
            </a:r>
            <a:r>
              <a:rPr lang="en-US" sz="3200" noProof="0" dirty="0" err="1" smtClean="0"/>
              <a:t>navratna</a:t>
            </a:r>
            <a:r>
              <a:rPr lang="en-US" sz="3200" noProof="0" dirty="0" smtClean="0"/>
              <a:t> companies. It is close to KODERMA and TILAIYA valley, a tourist place, which is</a:t>
            </a:r>
            <a:r>
              <a:rPr kumimoji="0" lang="en-US" sz="3200" b="0" i="0" u="none" strike="noStrike" kern="1200" cap="none" spc="0" normalizeH="0" noProof="0" dirty="0" smtClean="0">
                <a:ln>
                  <a:noFill/>
                </a:ln>
                <a:solidFill>
                  <a:schemeClr val="tx1"/>
                </a:solidFill>
                <a:effectLst/>
                <a:uLnTx/>
                <a:uFillTx/>
                <a:latin typeface="+mn-lt"/>
                <a:ea typeface="+mn-ea"/>
                <a:cs typeface="+mn-cs"/>
              </a:rPr>
              <a:t> having enough potential for air travelers to Kolkata, Patna and Ranchi.</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3" name="Content Placeholder 2"/>
          <p:cNvSpPr txBox="1">
            <a:spLocks/>
          </p:cNvSpPr>
          <p:nvPr/>
        </p:nvSpPr>
        <p:spPr>
          <a:xfrm>
            <a:off x="381000" y="457200"/>
            <a:ext cx="8534400" cy="3886200"/>
          </a:xfrm>
          <a:prstGeom prst="rect">
            <a:avLst/>
          </a:prstGeom>
        </p:spPr>
        <p:txBody>
          <a:bodyPr>
            <a:noAutofit/>
          </a:bodyPr>
          <a:lstStyle/>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Ø"/>
              <a:tabLst/>
              <a:defRPr/>
            </a:pPr>
            <a:r>
              <a:rPr lang="en-US" sz="3200" baseline="0" dirty="0" smtClean="0"/>
              <a:t>The state government is fully committed to develop this airport on all priority basis under RCS airport ASAP.</a:t>
            </a:r>
          </a:p>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Ø"/>
              <a:tabLst/>
              <a:defRPr/>
            </a:pPr>
            <a:r>
              <a:rPr lang="en-US" sz="3200" baseline="0" dirty="0" smtClean="0"/>
              <a:t>Presently runway length is 2422 Ft which is being extended up to 6000 Ft by State Govt. and land acquisition is in process</a:t>
            </a:r>
            <a:r>
              <a:rPr lang="en-US" sz="3200" dirty="0" smtClean="0"/>
              <a:t> for its further extension up to 9000 Ft.</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graphicFrame>
        <p:nvGraphicFramePr>
          <p:cNvPr id="4" name="Table 3"/>
          <p:cNvGraphicFramePr>
            <a:graphicFrameLocks noGrp="1"/>
          </p:cNvGraphicFramePr>
          <p:nvPr/>
        </p:nvGraphicFramePr>
        <p:xfrm>
          <a:off x="533400" y="4800600"/>
          <a:ext cx="8229601" cy="1752600"/>
        </p:xfrm>
        <a:graphic>
          <a:graphicData uri="http://schemas.openxmlformats.org/drawingml/2006/table">
            <a:tbl>
              <a:tblPr firstRow="1" bandRow="1">
                <a:tableStyleId>{5C22544A-7EE6-4342-B048-85BDC9FD1C3A}</a:tableStyleId>
              </a:tblPr>
              <a:tblGrid>
                <a:gridCol w="2133600"/>
                <a:gridCol w="6096001"/>
              </a:tblGrid>
              <a:tr h="370840">
                <a:tc>
                  <a:txBody>
                    <a:bodyPr/>
                    <a:lstStyle/>
                    <a:p>
                      <a:r>
                        <a:rPr lang="en-US" sz="1800" b="1" kern="1200" dirty="0" smtClean="0">
                          <a:solidFill>
                            <a:schemeClr val="lt1"/>
                          </a:solidFill>
                          <a:latin typeface="+mn-lt"/>
                          <a:ea typeface="+mn-ea"/>
                          <a:cs typeface="+mn-cs"/>
                        </a:rPr>
                        <a:t>Name of Airport</a:t>
                      </a:r>
                      <a:endParaRPr lang="en-US" dirty="0"/>
                    </a:p>
                  </a:txBody>
                  <a:tcPr/>
                </a:tc>
                <a:tc>
                  <a:txBody>
                    <a:bodyPr/>
                    <a:lstStyle/>
                    <a:p>
                      <a:r>
                        <a:rPr lang="en-US" sz="1800" b="1" kern="1200" dirty="0" err="1" smtClean="0">
                          <a:solidFill>
                            <a:schemeClr val="lt1"/>
                          </a:solidFill>
                          <a:latin typeface="+mn-lt"/>
                          <a:ea typeface="+mn-ea"/>
                          <a:cs typeface="+mn-cs"/>
                        </a:rPr>
                        <a:t>Hazaribag</a:t>
                      </a:r>
                      <a:r>
                        <a:rPr lang="en-US" sz="1800" b="1" kern="1200" baseline="0" dirty="0" smtClean="0">
                          <a:solidFill>
                            <a:schemeClr val="lt1"/>
                          </a:solidFill>
                          <a:latin typeface="+mn-lt"/>
                          <a:ea typeface="+mn-ea"/>
                          <a:cs typeface="+mn-cs"/>
                        </a:rPr>
                        <a:t> </a:t>
                      </a:r>
                      <a:r>
                        <a:rPr lang="en-US" sz="1800" b="1" kern="1200" dirty="0" smtClean="0">
                          <a:solidFill>
                            <a:schemeClr val="lt1"/>
                          </a:solidFill>
                          <a:latin typeface="+mn-lt"/>
                          <a:ea typeface="+mn-ea"/>
                          <a:cs typeface="+mn-cs"/>
                        </a:rPr>
                        <a:t>Airport</a:t>
                      </a:r>
                      <a:endParaRPr lang="en-US" dirty="0"/>
                    </a:p>
                  </a:txBody>
                  <a:tcPr/>
                </a:tc>
              </a:tr>
              <a:tr h="370840">
                <a:tc>
                  <a:txBody>
                    <a:bodyPr/>
                    <a:lstStyle/>
                    <a:p>
                      <a:r>
                        <a:rPr lang="en-US" sz="1800" kern="1200" dirty="0" smtClean="0">
                          <a:solidFill>
                            <a:schemeClr val="dk1"/>
                          </a:solidFill>
                          <a:latin typeface="+mn-lt"/>
                          <a:ea typeface="+mn-ea"/>
                          <a:cs typeface="+mn-cs"/>
                        </a:rPr>
                        <a:t>Runway length</a:t>
                      </a:r>
                      <a:endParaRPr lang="en-US" dirty="0"/>
                    </a:p>
                  </a:txBody>
                  <a:tcPr/>
                </a:tc>
                <a:tc>
                  <a:txBody>
                    <a:bodyPr/>
                    <a:lstStyle/>
                    <a:p>
                      <a:r>
                        <a:rPr lang="en-US" sz="1800" kern="1200" dirty="0" smtClean="0">
                          <a:solidFill>
                            <a:schemeClr val="dk1"/>
                          </a:solidFill>
                          <a:latin typeface="+mn-lt"/>
                          <a:ea typeface="+mn-ea"/>
                          <a:cs typeface="+mn-cs"/>
                        </a:rPr>
                        <a:t>2422 Ft</a:t>
                      </a:r>
                      <a:endParaRPr lang="en-US" dirty="0"/>
                    </a:p>
                  </a:txBody>
                  <a:tcPr/>
                </a:tc>
              </a:tr>
              <a:tr h="370840">
                <a:tc>
                  <a:txBody>
                    <a:bodyPr/>
                    <a:lstStyle/>
                    <a:p>
                      <a:r>
                        <a:rPr lang="en-US" sz="1800" kern="1200" dirty="0" smtClean="0">
                          <a:solidFill>
                            <a:schemeClr val="dk1"/>
                          </a:solidFill>
                          <a:latin typeface="+mn-lt"/>
                          <a:ea typeface="+mn-ea"/>
                          <a:cs typeface="+mn-cs"/>
                        </a:rPr>
                        <a:t>Owner/Operator</a:t>
                      </a:r>
                      <a:endParaRPr lang="en-US" dirty="0"/>
                    </a:p>
                  </a:txBody>
                  <a:tcPr/>
                </a:tc>
                <a:tc>
                  <a:txBody>
                    <a:bodyPr/>
                    <a:lstStyle/>
                    <a:p>
                      <a:r>
                        <a:rPr lang="en-US" sz="1800" kern="1200" dirty="0" smtClean="0">
                          <a:solidFill>
                            <a:schemeClr val="dk1"/>
                          </a:solidFill>
                          <a:latin typeface="+mn-lt"/>
                          <a:ea typeface="+mn-ea"/>
                          <a:cs typeface="+mn-cs"/>
                        </a:rPr>
                        <a:t>Govt. of Jharkhand</a:t>
                      </a:r>
                      <a:endParaRPr lang="en-US" dirty="0"/>
                    </a:p>
                  </a:txBody>
                  <a:tcPr/>
                </a:tc>
              </a:tr>
              <a:tr h="370840">
                <a:tc>
                  <a:txBody>
                    <a:bodyPr/>
                    <a:lstStyle/>
                    <a:p>
                      <a:r>
                        <a:rPr lang="en-US" sz="1800" kern="1200" dirty="0" smtClean="0">
                          <a:solidFill>
                            <a:schemeClr val="dk1"/>
                          </a:solidFill>
                          <a:latin typeface="+mn-lt"/>
                          <a:ea typeface="+mn-ea"/>
                          <a:cs typeface="+mn-cs"/>
                        </a:rPr>
                        <a:t>Expansion Plan</a:t>
                      </a:r>
                      <a:endParaRPr lang="en-US" dirty="0"/>
                    </a:p>
                  </a:txBody>
                  <a:tcPr/>
                </a:tc>
                <a:tc>
                  <a:txBody>
                    <a:bodyPr/>
                    <a:lstStyle/>
                    <a:p>
                      <a:r>
                        <a:rPr lang="en-US" sz="1800" kern="1200" dirty="0" smtClean="0">
                          <a:solidFill>
                            <a:schemeClr val="dk1"/>
                          </a:solidFill>
                          <a:latin typeface="+mn-lt"/>
                          <a:ea typeface="+mn-ea"/>
                          <a:cs typeface="+mn-cs"/>
                        </a:rPr>
                        <a:t>Runway length extendable  up to 9000 Ft,</a:t>
                      </a:r>
                      <a:r>
                        <a:rPr lang="en-US" sz="1800" kern="1200" baseline="0" dirty="0" smtClean="0">
                          <a:solidFill>
                            <a:schemeClr val="dk1"/>
                          </a:solidFill>
                          <a:latin typeface="+mn-lt"/>
                          <a:ea typeface="+mn-ea"/>
                          <a:cs typeface="+mn-cs"/>
                        </a:rPr>
                        <a:t> however first phase extension plan is up to 6000 Ft</a:t>
                      </a:r>
                      <a:endParaRPr lang="en-US" dirty="0"/>
                    </a:p>
                  </a:txBody>
                  <a:tcPr/>
                </a:tc>
              </a:tr>
            </a:tbl>
          </a:graphicData>
        </a:graphic>
      </p:graphicFrame>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715962"/>
          </a:xfrm>
        </p:spPr>
        <p:txBody>
          <a:bodyPr>
            <a:normAutofit fontScale="90000"/>
          </a:bodyPr>
          <a:lstStyle/>
          <a:p>
            <a:r>
              <a:rPr lang="en-US" b="1" dirty="0" smtClean="0"/>
              <a:t>GIRIDIH</a:t>
            </a:r>
            <a:endParaRPr lang="en-US" b="1" dirty="0"/>
          </a:p>
        </p:txBody>
      </p:sp>
      <p:sp>
        <p:nvSpPr>
          <p:cNvPr id="3" name="Content Placeholder 2"/>
          <p:cNvSpPr txBox="1">
            <a:spLocks/>
          </p:cNvSpPr>
          <p:nvPr/>
        </p:nvSpPr>
        <p:spPr>
          <a:xfrm>
            <a:off x="381000" y="609600"/>
            <a:ext cx="8534400" cy="4495800"/>
          </a:xfrm>
          <a:prstGeom prst="rect">
            <a:avLst/>
          </a:prstGeom>
        </p:spPr>
        <p:txBody>
          <a:bodyPr>
            <a:noAutofit/>
          </a:bodyPr>
          <a:lstStyle/>
          <a:p>
            <a:pPr marL="342900" lvl="0" indent="-342900" algn="just">
              <a:spcBef>
                <a:spcPct val="20000"/>
              </a:spcBef>
              <a:buFont typeface="Wingdings" pitchFamily="2" charset="2"/>
              <a:buChar char="Ø"/>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It is located at very famous places e.g. MADHUVAN, PARASNATH, which </a:t>
            </a:r>
            <a:r>
              <a:rPr lang="en-US" sz="3200" dirty="0" smtClean="0"/>
              <a:t>are world famous pilgrims destination for Jain pilgrims and have crowd through out the year which will make RCS operations successful by connecting Ranchi, Gaya, Patna &amp; Kolkata. </a:t>
            </a:r>
          </a:p>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Ø"/>
              <a:tabLst/>
              <a:defRPr/>
            </a:pPr>
            <a:r>
              <a:rPr lang="en-US" sz="3200" dirty="0" smtClean="0"/>
              <a:t>Presently runway length is 2996 Ft and the Govt. is acquiring the land to extend its length up to 6000 Ft.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p>
        </p:txBody>
      </p:sp>
      <p:graphicFrame>
        <p:nvGraphicFramePr>
          <p:cNvPr id="4" name="Table 3"/>
          <p:cNvGraphicFramePr>
            <a:graphicFrameLocks noGrp="1"/>
          </p:cNvGraphicFramePr>
          <p:nvPr/>
        </p:nvGraphicFramePr>
        <p:xfrm>
          <a:off x="609600" y="5181600"/>
          <a:ext cx="8001000" cy="1483360"/>
        </p:xfrm>
        <a:graphic>
          <a:graphicData uri="http://schemas.openxmlformats.org/drawingml/2006/table">
            <a:tbl>
              <a:tblPr firstRow="1" bandRow="1">
                <a:tableStyleId>{5C22544A-7EE6-4342-B048-85BDC9FD1C3A}</a:tableStyleId>
              </a:tblPr>
              <a:tblGrid>
                <a:gridCol w="2286000"/>
                <a:gridCol w="5715000"/>
              </a:tblGrid>
              <a:tr h="370840">
                <a:tc>
                  <a:txBody>
                    <a:bodyPr/>
                    <a:lstStyle/>
                    <a:p>
                      <a:r>
                        <a:rPr lang="en-US" sz="1800" b="1" kern="1200" dirty="0" smtClean="0">
                          <a:solidFill>
                            <a:schemeClr val="lt1"/>
                          </a:solidFill>
                          <a:latin typeface="+mn-lt"/>
                          <a:ea typeface="+mn-ea"/>
                          <a:cs typeface="+mn-cs"/>
                        </a:rPr>
                        <a:t>Name of Airport</a:t>
                      </a:r>
                      <a:endParaRPr lang="en-US" dirty="0"/>
                    </a:p>
                  </a:txBody>
                  <a:tcPr/>
                </a:tc>
                <a:tc>
                  <a:txBody>
                    <a:bodyPr/>
                    <a:lstStyle/>
                    <a:p>
                      <a:r>
                        <a:rPr lang="en-US" sz="1800" b="1" kern="1200" dirty="0" err="1" smtClean="0">
                          <a:solidFill>
                            <a:schemeClr val="lt1"/>
                          </a:solidFill>
                          <a:latin typeface="+mn-lt"/>
                          <a:ea typeface="+mn-ea"/>
                          <a:cs typeface="+mn-cs"/>
                        </a:rPr>
                        <a:t>Giridih</a:t>
                      </a:r>
                      <a:r>
                        <a:rPr lang="en-US" sz="1800" b="1" kern="1200" dirty="0" smtClean="0">
                          <a:solidFill>
                            <a:schemeClr val="lt1"/>
                          </a:solidFill>
                          <a:latin typeface="+mn-lt"/>
                          <a:ea typeface="+mn-ea"/>
                          <a:cs typeface="+mn-cs"/>
                        </a:rPr>
                        <a:t> Airport</a:t>
                      </a:r>
                      <a:endParaRPr lang="en-US" dirty="0"/>
                    </a:p>
                  </a:txBody>
                  <a:tcPr/>
                </a:tc>
              </a:tr>
              <a:tr h="370840">
                <a:tc>
                  <a:txBody>
                    <a:bodyPr/>
                    <a:lstStyle/>
                    <a:p>
                      <a:r>
                        <a:rPr lang="en-US" sz="1800" kern="1200" dirty="0" smtClean="0">
                          <a:solidFill>
                            <a:schemeClr val="dk1"/>
                          </a:solidFill>
                          <a:latin typeface="+mn-lt"/>
                          <a:ea typeface="+mn-ea"/>
                          <a:cs typeface="+mn-cs"/>
                        </a:rPr>
                        <a:t>Runway length</a:t>
                      </a:r>
                      <a:endParaRPr lang="en-US" dirty="0"/>
                    </a:p>
                  </a:txBody>
                  <a:tcPr/>
                </a:tc>
                <a:tc>
                  <a:txBody>
                    <a:bodyPr/>
                    <a:lstStyle/>
                    <a:p>
                      <a:r>
                        <a:rPr lang="en-US" sz="1800" kern="1200" dirty="0" smtClean="0">
                          <a:solidFill>
                            <a:schemeClr val="dk1"/>
                          </a:solidFill>
                          <a:latin typeface="+mn-lt"/>
                          <a:ea typeface="+mn-ea"/>
                          <a:cs typeface="+mn-cs"/>
                        </a:rPr>
                        <a:t>2996 Ft</a:t>
                      </a:r>
                      <a:endParaRPr lang="en-US" dirty="0"/>
                    </a:p>
                  </a:txBody>
                  <a:tcPr/>
                </a:tc>
              </a:tr>
              <a:tr h="370840">
                <a:tc>
                  <a:txBody>
                    <a:bodyPr/>
                    <a:lstStyle/>
                    <a:p>
                      <a:r>
                        <a:rPr lang="en-US" sz="1800" kern="1200" dirty="0" smtClean="0">
                          <a:solidFill>
                            <a:schemeClr val="dk1"/>
                          </a:solidFill>
                          <a:latin typeface="+mn-lt"/>
                          <a:ea typeface="+mn-ea"/>
                          <a:cs typeface="+mn-cs"/>
                        </a:rPr>
                        <a:t>Owner/Operator</a:t>
                      </a:r>
                      <a:endParaRPr lang="en-US" dirty="0"/>
                    </a:p>
                  </a:txBody>
                  <a:tcPr/>
                </a:tc>
                <a:tc>
                  <a:txBody>
                    <a:bodyPr/>
                    <a:lstStyle/>
                    <a:p>
                      <a:r>
                        <a:rPr lang="en-US" sz="1800" kern="1200" dirty="0" smtClean="0">
                          <a:solidFill>
                            <a:schemeClr val="dk1"/>
                          </a:solidFill>
                          <a:latin typeface="+mn-lt"/>
                          <a:ea typeface="+mn-ea"/>
                          <a:cs typeface="+mn-cs"/>
                        </a:rPr>
                        <a:t>Govt. of Jharkhand</a:t>
                      </a:r>
                      <a:endParaRPr lang="en-US" dirty="0"/>
                    </a:p>
                  </a:txBody>
                  <a:tcPr/>
                </a:tc>
              </a:tr>
              <a:tr h="370840">
                <a:tc>
                  <a:txBody>
                    <a:bodyPr/>
                    <a:lstStyle/>
                    <a:p>
                      <a:r>
                        <a:rPr lang="en-US" dirty="0" smtClean="0"/>
                        <a:t>Expansion Plan</a:t>
                      </a:r>
                      <a:endParaRPr lang="en-US" dirty="0"/>
                    </a:p>
                  </a:txBody>
                  <a:tcPr/>
                </a:tc>
                <a:tc>
                  <a:txBody>
                    <a:bodyPr/>
                    <a:lstStyle/>
                    <a:p>
                      <a:r>
                        <a:rPr lang="en-US" dirty="0" smtClean="0"/>
                        <a:t>Runway is extendable up to 6000 ft.</a:t>
                      </a:r>
                      <a:endParaRPr lang="en-US" dirty="0"/>
                    </a:p>
                  </a:txBody>
                  <a:tcPr/>
                </a:tc>
              </a:tr>
            </a:tbl>
          </a:graphicData>
        </a:graphic>
      </p:graphicFrame>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15962"/>
          </a:xfrm>
        </p:spPr>
        <p:txBody>
          <a:bodyPr>
            <a:normAutofit fontScale="90000"/>
          </a:bodyPr>
          <a:lstStyle/>
          <a:p>
            <a:r>
              <a:rPr lang="en-US" b="1" dirty="0" smtClean="0"/>
              <a:t>DHANBAD</a:t>
            </a:r>
            <a:endParaRPr lang="en-US" b="1" dirty="0"/>
          </a:p>
        </p:txBody>
      </p:sp>
      <p:sp>
        <p:nvSpPr>
          <p:cNvPr id="3" name="Content Placeholder 2"/>
          <p:cNvSpPr txBox="1">
            <a:spLocks/>
          </p:cNvSpPr>
          <p:nvPr/>
        </p:nvSpPr>
        <p:spPr>
          <a:xfrm>
            <a:off x="381000" y="914400"/>
            <a:ext cx="8534400" cy="3352800"/>
          </a:xfrm>
          <a:prstGeom prst="rect">
            <a:avLst/>
          </a:prstGeom>
        </p:spPr>
        <p:txBody>
          <a:bodyPr>
            <a:normAutofit/>
          </a:bodyPr>
          <a:lstStyle/>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Ø"/>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It is a </a:t>
            </a:r>
            <a:r>
              <a:rPr lang="en-US" sz="3200" dirty="0" smtClean="0"/>
              <a:t>very famous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Coal City of the state and having ample potential for air travelers.</a:t>
            </a:r>
          </a:p>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Ø"/>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The feasibility report from AAI reveals that this airport can be used for VFR operation of CAT 1B Type aircraft e.g. M28, Dornier 228, Beech Craft B-200 etc.</a:t>
            </a:r>
          </a:p>
        </p:txBody>
      </p:sp>
      <p:graphicFrame>
        <p:nvGraphicFramePr>
          <p:cNvPr id="4" name="Table 3"/>
          <p:cNvGraphicFramePr>
            <a:graphicFrameLocks noGrp="1"/>
          </p:cNvGraphicFramePr>
          <p:nvPr/>
        </p:nvGraphicFramePr>
        <p:xfrm>
          <a:off x="533400" y="4876800"/>
          <a:ext cx="8001000" cy="1112520"/>
        </p:xfrm>
        <a:graphic>
          <a:graphicData uri="http://schemas.openxmlformats.org/drawingml/2006/table">
            <a:tbl>
              <a:tblPr firstRow="1" bandRow="1">
                <a:tableStyleId>{5C22544A-7EE6-4342-B048-85BDC9FD1C3A}</a:tableStyleId>
              </a:tblPr>
              <a:tblGrid>
                <a:gridCol w="2438400"/>
                <a:gridCol w="5562600"/>
              </a:tblGrid>
              <a:tr h="370840">
                <a:tc>
                  <a:txBody>
                    <a:bodyPr/>
                    <a:lstStyle/>
                    <a:p>
                      <a:r>
                        <a:rPr lang="en-US" sz="1800" b="1" kern="1200" dirty="0" smtClean="0">
                          <a:solidFill>
                            <a:schemeClr val="lt1"/>
                          </a:solidFill>
                          <a:latin typeface="+mn-lt"/>
                          <a:ea typeface="+mn-ea"/>
                          <a:cs typeface="+mn-cs"/>
                        </a:rPr>
                        <a:t>Name of Airport</a:t>
                      </a:r>
                      <a:endParaRPr lang="en-US" dirty="0"/>
                    </a:p>
                  </a:txBody>
                  <a:tcPr/>
                </a:tc>
                <a:tc>
                  <a:txBody>
                    <a:bodyPr/>
                    <a:lstStyle/>
                    <a:p>
                      <a:r>
                        <a:rPr lang="en-US" sz="1800" b="1" kern="1200" dirty="0" err="1" smtClean="0">
                          <a:solidFill>
                            <a:schemeClr val="lt1"/>
                          </a:solidFill>
                          <a:latin typeface="+mn-lt"/>
                          <a:ea typeface="+mn-ea"/>
                          <a:cs typeface="+mn-cs"/>
                        </a:rPr>
                        <a:t>Barwadda</a:t>
                      </a:r>
                      <a:r>
                        <a:rPr lang="en-US" sz="1800" b="1" kern="1200" dirty="0" smtClean="0">
                          <a:solidFill>
                            <a:schemeClr val="lt1"/>
                          </a:solidFill>
                          <a:latin typeface="+mn-lt"/>
                          <a:ea typeface="+mn-ea"/>
                          <a:cs typeface="+mn-cs"/>
                        </a:rPr>
                        <a:t> Airport</a:t>
                      </a:r>
                      <a:endParaRPr lang="en-US" dirty="0"/>
                    </a:p>
                  </a:txBody>
                  <a:tcPr/>
                </a:tc>
              </a:tr>
              <a:tr h="370840">
                <a:tc>
                  <a:txBody>
                    <a:bodyPr/>
                    <a:lstStyle/>
                    <a:p>
                      <a:r>
                        <a:rPr lang="en-US" sz="1800" kern="1200" dirty="0" smtClean="0">
                          <a:solidFill>
                            <a:schemeClr val="dk1"/>
                          </a:solidFill>
                          <a:latin typeface="+mn-lt"/>
                          <a:ea typeface="+mn-ea"/>
                          <a:cs typeface="+mn-cs"/>
                        </a:rPr>
                        <a:t>Runway length</a:t>
                      </a:r>
                      <a:endParaRPr lang="en-US" dirty="0"/>
                    </a:p>
                  </a:txBody>
                  <a:tcPr/>
                </a:tc>
                <a:tc>
                  <a:txBody>
                    <a:bodyPr/>
                    <a:lstStyle/>
                    <a:p>
                      <a:r>
                        <a:rPr lang="en-US" sz="1800" kern="1200" dirty="0" smtClean="0">
                          <a:solidFill>
                            <a:schemeClr val="dk1"/>
                          </a:solidFill>
                          <a:latin typeface="+mn-lt"/>
                          <a:ea typeface="+mn-ea"/>
                          <a:cs typeface="+mn-cs"/>
                        </a:rPr>
                        <a:t>3700 Ft</a:t>
                      </a:r>
                      <a:endParaRPr lang="en-US" dirty="0"/>
                    </a:p>
                  </a:txBody>
                  <a:tcPr/>
                </a:tc>
              </a:tr>
              <a:tr h="370840">
                <a:tc>
                  <a:txBody>
                    <a:bodyPr/>
                    <a:lstStyle/>
                    <a:p>
                      <a:r>
                        <a:rPr lang="en-US" sz="1800" kern="1200" dirty="0" smtClean="0">
                          <a:solidFill>
                            <a:schemeClr val="dk1"/>
                          </a:solidFill>
                          <a:latin typeface="+mn-lt"/>
                          <a:ea typeface="+mn-ea"/>
                          <a:cs typeface="+mn-cs"/>
                        </a:rPr>
                        <a:t>Owner/Operator</a:t>
                      </a:r>
                      <a:endParaRPr lang="en-US" dirty="0"/>
                    </a:p>
                  </a:txBody>
                  <a:tcPr/>
                </a:tc>
                <a:tc>
                  <a:txBody>
                    <a:bodyPr/>
                    <a:lstStyle/>
                    <a:p>
                      <a:r>
                        <a:rPr lang="en-US" sz="1800" kern="1200" dirty="0" smtClean="0">
                          <a:solidFill>
                            <a:schemeClr val="dk1"/>
                          </a:solidFill>
                          <a:latin typeface="+mn-lt"/>
                          <a:ea typeface="+mn-ea"/>
                          <a:cs typeface="+mn-cs"/>
                        </a:rPr>
                        <a:t>Govt. of Jharkhand</a:t>
                      </a:r>
                      <a:endParaRPr lang="en-US" dirty="0"/>
                    </a:p>
                  </a:txBody>
                  <a:tcPr/>
                </a:tc>
              </a:tr>
            </a:tbl>
          </a:graphicData>
        </a:graphic>
      </p:graphicFrame>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3" name="Content Placeholder 2"/>
          <p:cNvSpPr txBox="1">
            <a:spLocks/>
          </p:cNvSpPr>
          <p:nvPr/>
        </p:nvSpPr>
        <p:spPr>
          <a:xfrm>
            <a:off x="381000" y="609600"/>
            <a:ext cx="8534400" cy="2286000"/>
          </a:xfrm>
          <a:prstGeom prst="rect">
            <a:avLst/>
          </a:prstGeom>
        </p:spPr>
        <p:txBody>
          <a:bodyPr>
            <a:normAutofit/>
          </a:bodyPr>
          <a:lstStyle/>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The Transport</a:t>
            </a:r>
            <a:r>
              <a:rPr kumimoji="0" lang="en-US" sz="3200" b="0" i="0" u="none" strike="noStrike" kern="1200" cap="none" spc="0" normalizeH="0" noProof="0" dirty="0" smtClean="0">
                <a:ln>
                  <a:noFill/>
                </a:ln>
                <a:solidFill>
                  <a:schemeClr val="tx1"/>
                </a:solidFill>
                <a:effectLst/>
                <a:uLnTx/>
                <a:uFillTx/>
                <a:latin typeface="+mn-lt"/>
                <a:ea typeface="+mn-ea"/>
                <a:cs typeface="+mn-cs"/>
              </a:rPr>
              <a:t> (Civil Aviation) Department, Govt. of Jharkhand, welcomes all bidders for the State of Jharkhand to participate for RCS routes of Jharkhand</a:t>
            </a:r>
            <a:endParaRPr lang="en-US" sz="3200" baseline="0" dirty="0" smtClean="0"/>
          </a:p>
        </p:txBody>
      </p:sp>
      <p:sp>
        <p:nvSpPr>
          <p:cNvPr id="6" name="Rectangle 5"/>
          <p:cNvSpPr/>
          <p:nvPr/>
        </p:nvSpPr>
        <p:spPr>
          <a:xfrm>
            <a:off x="3300788" y="2967335"/>
            <a:ext cx="2542427"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THANKS</a:t>
            </a:r>
            <a:endParaRPr lang="en-US"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grpId="0" nodeType="withEffect">
                                  <p:stCondLst>
                                    <p:cond delay="0"/>
                                  </p:stCondLst>
                                  <p:endCondLst>
                                    <p:cond evt="onNext" delay="0">
                                      <p:tgtEl>
                                        <p:sldTgt/>
                                      </p:tgtEl>
                                    </p:cond>
                                  </p:endCondLst>
                                  <p:childTnLst>
                                    <p:animScale>
                                      <p:cBhvr>
                                        <p:cTn id="6" dur="2000" fill="hold"/>
                                        <p:tgtEl>
                                          <p:spTgt spid="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533400"/>
            <a:ext cx="8229600" cy="715962"/>
          </a:xfrm>
        </p:spPr>
        <p:txBody>
          <a:bodyPr>
            <a:normAutofit fontScale="90000"/>
          </a:bodyPr>
          <a:lstStyle/>
          <a:p>
            <a:r>
              <a:rPr lang="en-IN" i="1" u="sng" dirty="0" smtClean="0">
                <a:solidFill>
                  <a:srgbClr val="00B050"/>
                </a:solidFill>
              </a:rPr>
              <a:t>INCENTIVES TO AIRLINES</a:t>
            </a:r>
            <a:br>
              <a:rPr lang="en-IN" i="1" u="sng" dirty="0" smtClean="0">
                <a:solidFill>
                  <a:srgbClr val="00B050"/>
                </a:solidFill>
              </a:rPr>
            </a:br>
            <a:endParaRPr lang="en-IN" i="1" u="sng" dirty="0">
              <a:solidFill>
                <a:srgbClr val="00B050"/>
              </a:solidFill>
            </a:endParaRPr>
          </a:p>
        </p:txBody>
      </p:sp>
      <p:sp>
        <p:nvSpPr>
          <p:cNvPr id="6" name="TextBox 5"/>
          <p:cNvSpPr txBox="1"/>
          <p:nvPr/>
        </p:nvSpPr>
        <p:spPr>
          <a:xfrm>
            <a:off x="533400" y="867311"/>
            <a:ext cx="8077200" cy="5016758"/>
          </a:xfrm>
          <a:prstGeom prst="rect">
            <a:avLst/>
          </a:prstGeom>
          <a:noFill/>
        </p:spPr>
        <p:txBody>
          <a:bodyPr wrap="square" rtlCol="0">
            <a:spAutoFit/>
          </a:bodyPr>
          <a:lstStyle/>
          <a:p>
            <a:pPr algn="just">
              <a:buFont typeface="Wingdings" pitchFamily="2" charset="2"/>
              <a:buChar char="Ø"/>
            </a:pPr>
            <a:r>
              <a:rPr lang="en-IN" sz="3200" dirty="0" smtClean="0"/>
              <a:t>For RCS the Govt. Of Jharkhand intends to enable Air Operations on </a:t>
            </a:r>
            <a:r>
              <a:rPr lang="en-IN" sz="3200" dirty="0" err="1" smtClean="0"/>
              <a:t>unserved</a:t>
            </a:r>
            <a:r>
              <a:rPr lang="en-IN" sz="3200" dirty="0" smtClean="0"/>
              <a:t> routes of Jharkhand state under UDDAN scheme like:-</a:t>
            </a:r>
          </a:p>
          <a:p>
            <a:pPr lvl="1" algn="just"/>
            <a:r>
              <a:rPr lang="en-IN" sz="3200" dirty="0" smtClean="0"/>
              <a:t>1. JAMSHEDPUR</a:t>
            </a:r>
          </a:p>
          <a:p>
            <a:pPr lvl="1" algn="just"/>
            <a:r>
              <a:rPr lang="en-IN" sz="3200" dirty="0" smtClean="0"/>
              <a:t>2. BOKARO</a:t>
            </a:r>
          </a:p>
          <a:p>
            <a:pPr lvl="1" algn="just"/>
            <a:r>
              <a:rPr lang="en-IN" sz="3200" dirty="0" smtClean="0"/>
              <a:t>3. DUMKA</a:t>
            </a:r>
          </a:p>
          <a:p>
            <a:pPr lvl="1" algn="just"/>
            <a:r>
              <a:rPr lang="en-IN" sz="3200" dirty="0" smtClean="0"/>
              <a:t>4. DALTONGANJ</a:t>
            </a:r>
          </a:p>
          <a:p>
            <a:pPr lvl="1" algn="just"/>
            <a:r>
              <a:rPr lang="en-IN" sz="3200" dirty="0" smtClean="0"/>
              <a:t>5. HAZARIBAG</a:t>
            </a:r>
          </a:p>
          <a:p>
            <a:pPr lvl="1" algn="just"/>
            <a:r>
              <a:rPr lang="en-IN" sz="3200" dirty="0" smtClean="0"/>
              <a:t>6. GIRIDIH</a:t>
            </a:r>
          </a:p>
          <a:p>
            <a:pPr lvl="1" algn="just"/>
            <a:r>
              <a:rPr lang="en-IN" sz="3200" dirty="0" smtClean="0"/>
              <a:t>7. DHANBAD</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cxnSp>
        <p:nvCxnSpPr>
          <p:cNvPr id="18" name="Straight Connector 17"/>
          <p:cNvCxnSpPr>
            <a:endCxn id="16" idx="0"/>
          </p:cNvCxnSpPr>
          <p:nvPr/>
        </p:nvCxnSpPr>
        <p:spPr>
          <a:xfrm rot="10800000" flipV="1">
            <a:off x="2514600" y="3200400"/>
            <a:ext cx="2743202" cy="152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5334000" y="3733800"/>
            <a:ext cx="762000" cy="762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6096000" y="3733800"/>
            <a:ext cx="1828800" cy="1524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V="1">
            <a:off x="6743700" y="2705100"/>
            <a:ext cx="1524000" cy="8382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0800000">
            <a:off x="5410200" y="1295400"/>
            <a:ext cx="1676400" cy="10668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6200000" flipH="1">
            <a:off x="4564655" y="2140945"/>
            <a:ext cx="2384234" cy="69314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0800000" flipV="1">
            <a:off x="3048000" y="1295400"/>
            <a:ext cx="2362200" cy="3048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2057400" y="4724400"/>
            <a:ext cx="914399" cy="369332"/>
          </a:xfrm>
          <a:prstGeom prst="rect">
            <a:avLst/>
          </a:prstGeom>
          <a:noFill/>
        </p:spPr>
        <p:txBody>
          <a:bodyPr wrap="square" rtlCol="0">
            <a:spAutoFit/>
          </a:bodyPr>
          <a:lstStyle/>
          <a:p>
            <a:r>
              <a:rPr lang="en-IN" b="1" dirty="0" smtClean="0">
                <a:solidFill>
                  <a:srgbClr val="0000FF"/>
                </a:solidFill>
              </a:rPr>
              <a:t>Raipur</a:t>
            </a:r>
            <a:endParaRPr lang="en-IN" b="1" dirty="0">
              <a:solidFill>
                <a:srgbClr val="0000FF"/>
              </a:solidFill>
            </a:endParaRPr>
          </a:p>
        </p:txBody>
      </p:sp>
      <p:sp>
        <p:nvSpPr>
          <p:cNvPr id="17" name="TextBox 16"/>
          <p:cNvSpPr txBox="1"/>
          <p:nvPr/>
        </p:nvSpPr>
        <p:spPr>
          <a:xfrm>
            <a:off x="2590800" y="1295400"/>
            <a:ext cx="1066800" cy="369332"/>
          </a:xfrm>
          <a:prstGeom prst="rect">
            <a:avLst/>
          </a:prstGeom>
          <a:noFill/>
        </p:spPr>
        <p:txBody>
          <a:bodyPr wrap="square" rtlCol="0">
            <a:spAutoFit/>
          </a:bodyPr>
          <a:lstStyle/>
          <a:p>
            <a:r>
              <a:rPr lang="en-IN" b="1" dirty="0" smtClean="0">
                <a:solidFill>
                  <a:srgbClr val="0000FF"/>
                </a:solidFill>
              </a:rPr>
              <a:t>Varanasi</a:t>
            </a:r>
            <a:endParaRPr lang="en-IN" b="1" dirty="0">
              <a:solidFill>
                <a:srgbClr val="0000FF"/>
              </a:solidFill>
            </a:endParaRPr>
          </a:p>
        </p:txBody>
      </p:sp>
      <p:sp>
        <p:nvSpPr>
          <p:cNvPr id="19" name="TextBox 18"/>
          <p:cNvSpPr txBox="1"/>
          <p:nvPr/>
        </p:nvSpPr>
        <p:spPr>
          <a:xfrm>
            <a:off x="4724400" y="3048000"/>
            <a:ext cx="1066800" cy="461665"/>
          </a:xfrm>
          <a:prstGeom prst="rect">
            <a:avLst/>
          </a:prstGeom>
          <a:noFill/>
        </p:spPr>
        <p:txBody>
          <a:bodyPr wrap="square" rtlCol="0">
            <a:spAutoFit/>
          </a:bodyPr>
          <a:lstStyle/>
          <a:p>
            <a:pPr algn="ctr"/>
            <a:r>
              <a:rPr lang="en-IN" sz="2400" b="1" dirty="0" smtClean="0">
                <a:solidFill>
                  <a:srgbClr val="0000FF"/>
                </a:solidFill>
              </a:rPr>
              <a:t>Ranchi</a:t>
            </a:r>
            <a:endParaRPr lang="en-IN" sz="2400" b="1" dirty="0">
              <a:solidFill>
                <a:srgbClr val="0000FF"/>
              </a:solidFill>
            </a:endParaRPr>
          </a:p>
        </p:txBody>
      </p:sp>
      <p:sp>
        <p:nvSpPr>
          <p:cNvPr id="20" name="TextBox 19"/>
          <p:cNvSpPr txBox="1"/>
          <p:nvPr/>
        </p:nvSpPr>
        <p:spPr>
          <a:xfrm>
            <a:off x="5486400" y="3657600"/>
            <a:ext cx="1371600" cy="369332"/>
          </a:xfrm>
          <a:prstGeom prst="rect">
            <a:avLst/>
          </a:prstGeom>
          <a:noFill/>
        </p:spPr>
        <p:txBody>
          <a:bodyPr wrap="square" rtlCol="0">
            <a:spAutoFit/>
          </a:bodyPr>
          <a:lstStyle/>
          <a:p>
            <a:r>
              <a:rPr lang="en-IN" b="1" dirty="0" smtClean="0">
                <a:solidFill>
                  <a:srgbClr val="0000FF"/>
                </a:solidFill>
              </a:rPr>
              <a:t>Jamshedpur</a:t>
            </a:r>
            <a:endParaRPr lang="en-IN" b="1" dirty="0">
              <a:solidFill>
                <a:srgbClr val="0000FF"/>
              </a:solidFill>
            </a:endParaRPr>
          </a:p>
        </p:txBody>
      </p:sp>
      <p:sp>
        <p:nvSpPr>
          <p:cNvPr id="22" name="TextBox 21"/>
          <p:cNvSpPr txBox="1"/>
          <p:nvPr/>
        </p:nvSpPr>
        <p:spPr>
          <a:xfrm>
            <a:off x="4876800" y="5791200"/>
            <a:ext cx="1676400" cy="381000"/>
          </a:xfrm>
          <a:prstGeom prst="rect">
            <a:avLst/>
          </a:prstGeom>
          <a:noFill/>
        </p:spPr>
        <p:txBody>
          <a:bodyPr wrap="square" rtlCol="0">
            <a:spAutoFit/>
          </a:bodyPr>
          <a:lstStyle/>
          <a:p>
            <a:r>
              <a:rPr lang="en-IN" b="1" dirty="0" err="1" smtClean="0">
                <a:solidFill>
                  <a:srgbClr val="0000FF"/>
                </a:solidFill>
              </a:rPr>
              <a:t>Bhubaneshwar</a:t>
            </a:r>
            <a:endParaRPr lang="en-IN" b="1" dirty="0">
              <a:solidFill>
                <a:srgbClr val="0000FF"/>
              </a:solidFill>
            </a:endParaRPr>
          </a:p>
        </p:txBody>
      </p:sp>
      <p:sp>
        <p:nvSpPr>
          <p:cNvPr id="23" name="TextBox 22"/>
          <p:cNvSpPr txBox="1"/>
          <p:nvPr/>
        </p:nvSpPr>
        <p:spPr>
          <a:xfrm>
            <a:off x="5105400" y="4419600"/>
            <a:ext cx="914400" cy="381000"/>
          </a:xfrm>
          <a:prstGeom prst="rect">
            <a:avLst/>
          </a:prstGeom>
          <a:noFill/>
        </p:spPr>
        <p:txBody>
          <a:bodyPr wrap="square" rtlCol="0">
            <a:spAutoFit/>
          </a:bodyPr>
          <a:lstStyle/>
          <a:p>
            <a:r>
              <a:rPr lang="en-IN" b="1" dirty="0" err="1" smtClean="0">
                <a:solidFill>
                  <a:srgbClr val="0000FF"/>
                </a:solidFill>
              </a:rPr>
              <a:t>Barbil</a:t>
            </a:r>
            <a:endParaRPr lang="en-IN" b="1" dirty="0">
              <a:solidFill>
                <a:srgbClr val="0000FF"/>
              </a:solidFill>
            </a:endParaRPr>
          </a:p>
        </p:txBody>
      </p:sp>
      <p:sp>
        <p:nvSpPr>
          <p:cNvPr id="25" name="TextBox 24"/>
          <p:cNvSpPr txBox="1"/>
          <p:nvPr/>
        </p:nvSpPr>
        <p:spPr>
          <a:xfrm>
            <a:off x="6629400" y="1981200"/>
            <a:ext cx="990600" cy="369332"/>
          </a:xfrm>
          <a:prstGeom prst="rect">
            <a:avLst/>
          </a:prstGeom>
          <a:noFill/>
        </p:spPr>
        <p:txBody>
          <a:bodyPr wrap="square" rtlCol="0">
            <a:spAutoFit/>
          </a:bodyPr>
          <a:lstStyle/>
          <a:p>
            <a:r>
              <a:rPr lang="en-IN" b="1" dirty="0" err="1" smtClean="0">
                <a:solidFill>
                  <a:srgbClr val="0000FF"/>
                </a:solidFill>
              </a:rPr>
              <a:t>Dumka</a:t>
            </a:r>
            <a:endParaRPr lang="en-IN" b="1" dirty="0">
              <a:solidFill>
                <a:srgbClr val="0000FF"/>
              </a:solidFill>
            </a:endParaRPr>
          </a:p>
        </p:txBody>
      </p:sp>
      <p:sp>
        <p:nvSpPr>
          <p:cNvPr id="26" name="TextBox 25"/>
          <p:cNvSpPr txBox="1"/>
          <p:nvPr/>
        </p:nvSpPr>
        <p:spPr>
          <a:xfrm>
            <a:off x="7391400" y="3810000"/>
            <a:ext cx="1371600" cy="369332"/>
          </a:xfrm>
          <a:prstGeom prst="rect">
            <a:avLst/>
          </a:prstGeom>
          <a:noFill/>
        </p:spPr>
        <p:txBody>
          <a:bodyPr wrap="square" rtlCol="0">
            <a:spAutoFit/>
          </a:bodyPr>
          <a:lstStyle/>
          <a:p>
            <a:r>
              <a:rPr lang="en-IN" b="1" dirty="0" smtClean="0">
                <a:solidFill>
                  <a:srgbClr val="0000FF"/>
                </a:solidFill>
              </a:rPr>
              <a:t>Kolkata</a:t>
            </a:r>
            <a:endParaRPr lang="en-IN" b="1" dirty="0">
              <a:solidFill>
                <a:srgbClr val="0000FF"/>
              </a:solidFill>
            </a:endParaRPr>
          </a:p>
        </p:txBody>
      </p:sp>
      <p:sp>
        <p:nvSpPr>
          <p:cNvPr id="28" name="TextBox 27"/>
          <p:cNvSpPr txBox="1"/>
          <p:nvPr/>
        </p:nvSpPr>
        <p:spPr>
          <a:xfrm>
            <a:off x="5029200" y="914400"/>
            <a:ext cx="1371600" cy="369332"/>
          </a:xfrm>
          <a:prstGeom prst="rect">
            <a:avLst/>
          </a:prstGeom>
          <a:noFill/>
        </p:spPr>
        <p:txBody>
          <a:bodyPr wrap="square" rtlCol="0">
            <a:spAutoFit/>
          </a:bodyPr>
          <a:lstStyle/>
          <a:p>
            <a:r>
              <a:rPr lang="en-IN" b="1" dirty="0" smtClean="0">
                <a:solidFill>
                  <a:srgbClr val="0000FF"/>
                </a:solidFill>
              </a:rPr>
              <a:t>Patna</a:t>
            </a:r>
            <a:endParaRPr lang="en-IN" b="1" dirty="0">
              <a:solidFill>
                <a:srgbClr val="0000FF"/>
              </a:solidFill>
            </a:endParaRPr>
          </a:p>
        </p:txBody>
      </p:sp>
      <p:sp>
        <p:nvSpPr>
          <p:cNvPr id="29" name="TextBox 28"/>
          <p:cNvSpPr txBox="1"/>
          <p:nvPr/>
        </p:nvSpPr>
        <p:spPr>
          <a:xfrm>
            <a:off x="4648200" y="1752600"/>
            <a:ext cx="914400" cy="369332"/>
          </a:xfrm>
          <a:prstGeom prst="rect">
            <a:avLst/>
          </a:prstGeom>
          <a:noFill/>
        </p:spPr>
        <p:txBody>
          <a:bodyPr wrap="square" rtlCol="0">
            <a:spAutoFit/>
          </a:bodyPr>
          <a:lstStyle/>
          <a:p>
            <a:r>
              <a:rPr lang="en-IN" b="1" dirty="0" smtClean="0">
                <a:solidFill>
                  <a:srgbClr val="0000FF"/>
                </a:solidFill>
              </a:rPr>
              <a:t>Gaya</a:t>
            </a:r>
            <a:endParaRPr lang="en-IN" b="1" dirty="0">
              <a:solidFill>
                <a:srgbClr val="0000FF"/>
              </a:solidFill>
            </a:endParaRPr>
          </a:p>
        </p:txBody>
      </p:sp>
      <p:sp>
        <p:nvSpPr>
          <p:cNvPr id="31" name="TextBox 30"/>
          <p:cNvSpPr txBox="1"/>
          <p:nvPr/>
        </p:nvSpPr>
        <p:spPr>
          <a:xfrm>
            <a:off x="2743200" y="3505200"/>
            <a:ext cx="1371600" cy="369332"/>
          </a:xfrm>
          <a:prstGeom prst="rect">
            <a:avLst/>
          </a:prstGeom>
          <a:noFill/>
        </p:spPr>
        <p:txBody>
          <a:bodyPr wrap="square" rtlCol="0">
            <a:spAutoFit/>
          </a:bodyPr>
          <a:lstStyle/>
          <a:p>
            <a:r>
              <a:rPr lang="en-IN" b="1" dirty="0" err="1" smtClean="0">
                <a:solidFill>
                  <a:srgbClr val="0000FF"/>
                </a:solidFill>
              </a:rPr>
              <a:t>Bilaspur</a:t>
            </a:r>
            <a:endParaRPr lang="en-IN" b="1" dirty="0">
              <a:solidFill>
                <a:srgbClr val="0000FF"/>
              </a:solidFill>
            </a:endParaRPr>
          </a:p>
        </p:txBody>
      </p:sp>
      <p:sp>
        <p:nvSpPr>
          <p:cNvPr id="32" name="TextBox 31"/>
          <p:cNvSpPr txBox="1"/>
          <p:nvPr/>
        </p:nvSpPr>
        <p:spPr>
          <a:xfrm>
            <a:off x="4800600" y="2362200"/>
            <a:ext cx="1371600" cy="338554"/>
          </a:xfrm>
          <a:prstGeom prst="rect">
            <a:avLst/>
          </a:prstGeom>
          <a:noFill/>
        </p:spPr>
        <p:txBody>
          <a:bodyPr wrap="square" rtlCol="0">
            <a:spAutoFit/>
          </a:bodyPr>
          <a:lstStyle/>
          <a:p>
            <a:r>
              <a:rPr lang="en-IN" sz="1600" b="1" dirty="0" err="1" smtClean="0">
                <a:solidFill>
                  <a:srgbClr val="0000FF"/>
                </a:solidFill>
              </a:rPr>
              <a:t>Hazaribagh</a:t>
            </a:r>
            <a:endParaRPr lang="en-IN" sz="1600" b="1" dirty="0">
              <a:solidFill>
                <a:srgbClr val="0000FF"/>
              </a:solidFill>
            </a:endParaRPr>
          </a:p>
        </p:txBody>
      </p:sp>
      <p:sp>
        <p:nvSpPr>
          <p:cNvPr id="34" name="TextBox 33"/>
          <p:cNvSpPr txBox="1"/>
          <p:nvPr/>
        </p:nvSpPr>
        <p:spPr>
          <a:xfrm>
            <a:off x="6400800" y="2514600"/>
            <a:ext cx="1371600" cy="338554"/>
          </a:xfrm>
          <a:prstGeom prst="rect">
            <a:avLst/>
          </a:prstGeom>
          <a:noFill/>
        </p:spPr>
        <p:txBody>
          <a:bodyPr wrap="square" rtlCol="0">
            <a:spAutoFit/>
          </a:bodyPr>
          <a:lstStyle/>
          <a:p>
            <a:r>
              <a:rPr lang="en-IN" sz="1600" b="1" dirty="0" err="1" smtClean="0">
                <a:solidFill>
                  <a:srgbClr val="0000FF"/>
                </a:solidFill>
              </a:rPr>
              <a:t>Dhanbad</a:t>
            </a:r>
            <a:endParaRPr lang="en-IN" sz="1600" b="1" dirty="0">
              <a:solidFill>
                <a:srgbClr val="0000FF"/>
              </a:solidFill>
            </a:endParaRPr>
          </a:p>
        </p:txBody>
      </p:sp>
      <p:sp>
        <p:nvSpPr>
          <p:cNvPr id="35" name="TextBox 34"/>
          <p:cNvSpPr txBox="1"/>
          <p:nvPr/>
        </p:nvSpPr>
        <p:spPr>
          <a:xfrm>
            <a:off x="5638800" y="2743200"/>
            <a:ext cx="1371600" cy="338554"/>
          </a:xfrm>
          <a:prstGeom prst="rect">
            <a:avLst/>
          </a:prstGeom>
          <a:noFill/>
        </p:spPr>
        <p:txBody>
          <a:bodyPr wrap="square" rtlCol="0">
            <a:spAutoFit/>
          </a:bodyPr>
          <a:lstStyle/>
          <a:p>
            <a:r>
              <a:rPr lang="en-IN" sz="1600" b="1" dirty="0" err="1" smtClean="0">
                <a:solidFill>
                  <a:srgbClr val="0000FF"/>
                </a:solidFill>
              </a:rPr>
              <a:t>Bokaro</a:t>
            </a:r>
            <a:endParaRPr lang="en-IN" sz="1600" b="1" dirty="0">
              <a:solidFill>
                <a:srgbClr val="0000FF"/>
              </a:solidFill>
            </a:endParaRPr>
          </a:p>
        </p:txBody>
      </p:sp>
      <p:sp>
        <p:nvSpPr>
          <p:cNvPr id="37" name="TextBox 36"/>
          <p:cNvSpPr txBox="1"/>
          <p:nvPr/>
        </p:nvSpPr>
        <p:spPr>
          <a:xfrm>
            <a:off x="3429000" y="2286000"/>
            <a:ext cx="1371600" cy="338554"/>
          </a:xfrm>
          <a:prstGeom prst="rect">
            <a:avLst/>
          </a:prstGeom>
          <a:noFill/>
        </p:spPr>
        <p:txBody>
          <a:bodyPr wrap="square" rtlCol="0">
            <a:spAutoFit/>
          </a:bodyPr>
          <a:lstStyle/>
          <a:p>
            <a:pPr algn="r"/>
            <a:r>
              <a:rPr lang="en-IN" sz="1600" b="1" dirty="0" err="1" smtClean="0">
                <a:solidFill>
                  <a:srgbClr val="0000FF"/>
                </a:solidFill>
              </a:rPr>
              <a:t>Daltonganj</a:t>
            </a:r>
            <a:endParaRPr lang="en-IN" sz="1600" b="1" dirty="0">
              <a:solidFill>
                <a:srgbClr val="0000FF"/>
              </a:solidFill>
            </a:endParaRPr>
          </a:p>
        </p:txBody>
      </p:sp>
      <p:sp>
        <p:nvSpPr>
          <p:cNvPr id="43" name="Freeform 42"/>
          <p:cNvSpPr/>
          <p:nvPr/>
        </p:nvSpPr>
        <p:spPr>
          <a:xfrm>
            <a:off x="3018622" y="1707614"/>
            <a:ext cx="2258458" cy="1509311"/>
          </a:xfrm>
          <a:custGeom>
            <a:avLst/>
            <a:gdLst>
              <a:gd name="connsiteX0" fmla="*/ 2258458 w 2258458"/>
              <a:gd name="connsiteY0" fmla="*/ 1509311 h 1509311"/>
              <a:gd name="connsiteX1" fmla="*/ 936433 w 2258458"/>
              <a:gd name="connsiteY1" fmla="*/ 1013552 h 1509311"/>
              <a:gd name="connsiteX2" fmla="*/ 0 w 2258458"/>
              <a:gd name="connsiteY2" fmla="*/ 0 h 1509311"/>
              <a:gd name="connsiteX3" fmla="*/ 0 w 2258458"/>
              <a:gd name="connsiteY3" fmla="*/ 0 h 1509311"/>
            </a:gdLst>
            <a:ahLst/>
            <a:cxnLst>
              <a:cxn ang="0">
                <a:pos x="connsiteX0" y="connsiteY0"/>
              </a:cxn>
              <a:cxn ang="0">
                <a:pos x="connsiteX1" y="connsiteY1"/>
              </a:cxn>
              <a:cxn ang="0">
                <a:pos x="connsiteX2" y="connsiteY2"/>
              </a:cxn>
              <a:cxn ang="0">
                <a:pos x="connsiteX3" y="connsiteY3"/>
              </a:cxn>
            </a:cxnLst>
            <a:rect l="l" t="t" r="r" b="b"/>
            <a:pathLst>
              <a:path w="2258458" h="1509311">
                <a:moveTo>
                  <a:pt x="2258458" y="1509311"/>
                </a:moveTo>
                <a:cubicBezTo>
                  <a:pt x="1785650" y="1387207"/>
                  <a:pt x="1312843" y="1265104"/>
                  <a:pt x="936433" y="1013552"/>
                </a:cubicBezTo>
                <a:cubicBezTo>
                  <a:pt x="560023" y="762000"/>
                  <a:pt x="0" y="0"/>
                  <a:pt x="0" y="0"/>
                </a:cubicBezTo>
                <a:lnTo>
                  <a:pt x="0" y="0"/>
                </a:lnTo>
              </a:path>
            </a:pathLst>
          </a:cu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44" name="Freeform 43"/>
          <p:cNvSpPr/>
          <p:nvPr/>
        </p:nvSpPr>
        <p:spPr>
          <a:xfrm>
            <a:off x="5115499" y="3260993"/>
            <a:ext cx="492087" cy="2500829"/>
          </a:xfrm>
          <a:custGeom>
            <a:avLst/>
            <a:gdLst>
              <a:gd name="connsiteX0" fmla="*/ 183614 w 492087"/>
              <a:gd name="connsiteY0" fmla="*/ 0 h 2500829"/>
              <a:gd name="connsiteX1" fmla="*/ 51412 w 492087"/>
              <a:gd name="connsiteY1" fmla="*/ 1520327 h 2500829"/>
              <a:gd name="connsiteX2" fmla="*/ 492087 w 492087"/>
              <a:gd name="connsiteY2" fmla="*/ 2500829 h 2500829"/>
            </a:gdLst>
            <a:ahLst/>
            <a:cxnLst>
              <a:cxn ang="0">
                <a:pos x="connsiteX0" y="connsiteY0"/>
              </a:cxn>
              <a:cxn ang="0">
                <a:pos x="connsiteX1" y="connsiteY1"/>
              </a:cxn>
              <a:cxn ang="0">
                <a:pos x="connsiteX2" y="connsiteY2"/>
              </a:cxn>
            </a:cxnLst>
            <a:rect l="l" t="t" r="r" b="b"/>
            <a:pathLst>
              <a:path w="492087" h="2500829">
                <a:moveTo>
                  <a:pt x="183614" y="0"/>
                </a:moveTo>
                <a:cubicBezTo>
                  <a:pt x="91807" y="551761"/>
                  <a:pt x="0" y="1103522"/>
                  <a:pt x="51412" y="1520327"/>
                </a:cubicBezTo>
                <a:cubicBezTo>
                  <a:pt x="102824" y="1937132"/>
                  <a:pt x="297455" y="2218980"/>
                  <a:pt x="492087" y="2500829"/>
                </a:cubicBezTo>
              </a:path>
            </a:pathLst>
          </a:cu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52" name="Freeform 51"/>
          <p:cNvSpPr/>
          <p:nvPr/>
        </p:nvSpPr>
        <p:spPr>
          <a:xfrm>
            <a:off x="5185273" y="1916935"/>
            <a:ext cx="113840" cy="1277957"/>
          </a:xfrm>
          <a:custGeom>
            <a:avLst/>
            <a:gdLst>
              <a:gd name="connsiteX0" fmla="*/ 113840 w 113840"/>
              <a:gd name="connsiteY0" fmla="*/ 1277957 h 1277957"/>
              <a:gd name="connsiteX1" fmla="*/ 3672 w 113840"/>
              <a:gd name="connsiteY1" fmla="*/ 451692 h 1277957"/>
              <a:gd name="connsiteX2" fmla="*/ 91807 w 113840"/>
              <a:gd name="connsiteY2" fmla="*/ 0 h 1277957"/>
            </a:gdLst>
            <a:ahLst/>
            <a:cxnLst>
              <a:cxn ang="0">
                <a:pos x="connsiteX0" y="connsiteY0"/>
              </a:cxn>
              <a:cxn ang="0">
                <a:pos x="connsiteX1" y="connsiteY1"/>
              </a:cxn>
              <a:cxn ang="0">
                <a:pos x="connsiteX2" y="connsiteY2"/>
              </a:cxn>
            </a:cxnLst>
            <a:rect l="l" t="t" r="r" b="b"/>
            <a:pathLst>
              <a:path w="113840" h="1277957">
                <a:moveTo>
                  <a:pt x="113840" y="1277957"/>
                </a:moveTo>
                <a:cubicBezTo>
                  <a:pt x="60592" y="971321"/>
                  <a:pt x="7344" y="664685"/>
                  <a:pt x="3672" y="451692"/>
                </a:cubicBezTo>
                <a:cubicBezTo>
                  <a:pt x="0" y="238699"/>
                  <a:pt x="45903" y="119349"/>
                  <a:pt x="91807" y="0"/>
                </a:cubicBezTo>
              </a:path>
            </a:pathLst>
          </a:cu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cxnSp>
        <p:nvCxnSpPr>
          <p:cNvPr id="59" name="Straight Connector 58"/>
          <p:cNvCxnSpPr>
            <a:endCxn id="20" idx="0"/>
          </p:cNvCxnSpPr>
          <p:nvPr/>
        </p:nvCxnSpPr>
        <p:spPr>
          <a:xfrm>
            <a:off x="5334000" y="3200400"/>
            <a:ext cx="838200" cy="457200"/>
          </a:xfrm>
          <a:prstGeom prst="line">
            <a:avLst/>
          </a:prstGeom>
          <a:ln w="2540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flipV="1">
            <a:off x="5334000" y="2819400"/>
            <a:ext cx="685800" cy="381000"/>
          </a:xfrm>
          <a:prstGeom prst="line">
            <a:avLst/>
          </a:prstGeom>
          <a:ln w="2540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a:stCxn id="52" idx="0"/>
          </p:cNvCxnSpPr>
          <p:nvPr/>
        </p:nvCxnSpPr>
        <p:spPr>
          <a:xfrm flipV="1">
            <a:off x="5299113" y="2667000"/>
            <a:ext cx="34887" cy="527892"/>
          </a:xfrm>
          <a:prstGeom prst="line">
            <a:avLst/>
          </a:prstGeom>
          <a:ln w="2540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a:off x="4267200" y="2590800"/>
            <a:ext cx="1066800" cy="609600"/>
          </a:xfrm>
          <a:prstGeom prst="line">
            <a:avLst/>
          </a:prstGeom>
          <a:ln w="25400">
            <a:solidFill>
              <a:srgbClr val="0000FF"/>
            </a:solidFill>
          </a:ln>
        </p:spPr>
        <p:style>
          <a:lnRef idx="1">
            <a:schemeClr val="accent1"/>
          </a:lnRef>
          <a:fillRef idx="0">
            <a:schemeClr val="accent1"/>
          </a:fillRef>
          <a:effectRef idx="0">
            <a:schemeClr val="accent1"/>
          </a:effectRef>
          <a:fontRef idx="minor">
            <a:schemeClr val="tx1"/>
          </a:fontRef>
        </p:style>
      </p:cxnSp>
      <p:sp>
        <p:nvSpPr>
          <p:cNvPr id="70" name="Freeform 69"/>
          <p:cNvSpPr/>
          <p:nvPr/>
        </p:nvSpPr>
        <p:spPr>
          <a:xfrm>
            <a:off x="5288096" y="2300689"/>
            <a:ext cx="1718632" cy="795051"/>
          </a:xfrm>
          <a:custGeom>
            <a:avLst/>
            <a:gdLst>
              <a:gd name="connsiteX0" fmla="*/ 0 w 1718632"/>
              <a:gd name="connsiteY0" fmla="*/ 795051 h 795051"/>
              <a:gd name="connsiteX1" fmla="*/ 969485 w 1718632"/>
              <a:gd name="connsiteY1" fmla="*/ 123022 h 795051"/>
              <a:gd name="connsiteX2" fmla="*/ 1718632 w 1718632"/>
              <a:gd name="connsiteY2" fmla="*/ 56921 h 795051"/>
              <a:gd name="connsiteX3" fmla="*/ 1718632 w 1718632"/>
              <a:gd name="connsiteY3" fmla="*/ 56921 h 795051"/>
            </a:gdLst>
            <a:ahLst/>
            <a:cxnLst>
              <a:cxn ang="0">
                <a:pos x="connsiteX0" y="connsiteY0"/>
              </a:cxn>
              <a:cxn ang="0">
                <a:pos x="connsiteX1" y="connsiteY1"/>
              </a:cxn>
              <a:cxn ang="0">
                <a:pos x="connsiteX2" y="connsiteY2"/>
              </a:cxn>
              <a:cxn ang="0">
                <a:pos x="connsiteX3" y="connsiteY3"/>
              </a:cxn>
            </a:cxnLst>
            <a:rect l="l" t="t" r="r" b="b"/>
            <a:pathLst>
              <a:path w="1718632" h="795051">
                <a:moveTo>
                  <a:pt x="0" y="795051"/>
                </a:moveTo>
                <a:cubicBezTo>
                  <a:pt x="341523" y="520547"/>
                  <a:pt x="683046" y="246044"/>
                  <a:pt x="969485" y="123022"/>
                </a:cubicBezTo>
                <a:cubicBezTo>
                  <a:pt x="1255924" y="0"/>
                  <a:pt x="1718632" y="56921"/>
                  <a:pt x="1718632" y="56921"/>
                </a:cubicBezTo>
                <a:lnTo>
                  <a:pt x="1718632" y="56921"/>
                </a:lnTo>
              </a:path>
            </a:pathLst>
          </a:custGeom>
          <a:ln w="2540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71" name="Freeform 70"/>
          <p:cNvSpPr/>
          <p:nvPr/>
        </p:nvSpPr>
        <p:spPr>
          <a:xfrm>
            <a:off x="5343181" y="2581619"/>
            <a:ext cx="1090670" cy="569205"/>
          </a:xfrm>
          <a:custGeom>
            <a:avLst/>
            <a:gdLst>
              <a:gd name="connsiteX0" fmla="*/ 0 w 1090670"/>
              <a:gd name="connsiteY0" fmla="*/ 569205 h 569205"/>
              <a:gd name="connsiteX1" fmla="*/ 716096 w 1090670"/>
              <a:gd name="connsiteY1" fmla="*/ 84463 h 569205"/>
              <a:gd name="connsiteX2" fmla="*/ 1090670 w 1090670"/>
              <a:gd name="connsiteY2" fmla="*/ 62429 h 569205"/>
            </a:gdLst>
            <a:ahLst/>
            <a:cxnLst>
              <a:cxn ang="0">
                <a:pos x="connsiteX0" y="connsiteY0"/>
              </a:cxn>
              <a:cxn ang="0">
                <a:pos x="connsiteX1" y="connsiteY1"/>
              </a:cxn>
              <a:cxn ang="0">
                <a:pos x="connsiteX2" y="connsiteY2"/>
              </a:cxn>
            </a:cxnLst>
            <a:rect l="l" t="t" r="r" b="b"/>
            <a:pathLst>
              <a:path w="1090670" h="569205">
                <a:moveTo>
                  <a:pt x="0" y="569205"/>
                </a:moveTo>
                <a:cubicBezTo>
                  <a:pt x="267159" y="369065"/>
                  <a:pt x="534318" y="168926"/>
                  <a:pt x="716096" y="84463"/>
                </a:cubicBezTo>
                <a:cubicBezTo>
                  <a:pt x="897874" y="0"/>
                  <a:pt x="994272" y="31214"/>
                  <a:pt x="1090670" y="62429"/>
                </a:cubicBezTo>
              </a:path>
            </a:pathLst>
          </a:custGeom>
          <a:ln w="2540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73" name="TextBox 72"/>
          <p:cNvSpPr txBox="1"/>
          <p:nvPr/>
        </p:nvSpPr>
        <p:spPr>
          <a:xfrm>
            <a:off x="1219200" y="381000"/>
            <a:ext cx="1066800" cy="369332"/>
          </a:xfrm>
          <a:prstGeom prst="rect">
            <a:avLst/>
          </a:prstGeom>
          <a:noFill/>
        </p:spPr>
        <p:txBody>
          <a:bodyPr wrap="square" rtlCol="0">
            <a:spAutoFit/>
          </a:bodyPr>
          <a:lstStyle/>
          <a:p>
            <a:r>
              <a:rPr lang="en-IN" b="1" dirty="0" err="1" smtClean="0">
                <a:solidFill>
                  <a:srgbClr val="0000FF"/>
                </a:solidFill>
              </a:rPr>
              <a:t>Lucknow</a:t>
            </a:r>
            <a:endParaRPr lang="en-IN" b="1" dirty="0">
              <a:solidFill>
                <a:srgbClr val="0000FF"/>
              </a:solidFill>
            </a:endParaRPr>
          </a:p>
        </p:txBody>
      </p:sp>
      <p:cxnSp>
        <p:nvCxnSpPr>
          <p:cNvPr id="36" name="Straight Connector 35"/>
          <p:cNvCxnSpPr/>
          <p:nvPr/>
        </p:nvCxnSpPr>
        <p:spPr>
          <a:xfrm flipH="1" flipV="1">
            <a:off x="3048000" y="1676400"/>
            <a:ext cx="990600" cy="6858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4" name="TextBox 3"/>
          <p:cNvSpPr txBox="1"/>
          <p:nvPr/>
        </p:nvSpPr>
        <p:spPr>
          <a:xfrm>
            <a:off x="457200" y="258187"/>
            <a:ext cx="8077200" cy="6447413"/>
          </a:xfrm>
          <a:prstGeom prst="rect">
            <a:avLst/>
          </a:prstGeom>
          <a:noFill/>
        </p:spPr>
        <p:txBody>
          <a:bodyPr wrap="square" rtlCol="0">
            <a:spAutoFit/>
          </a:bodyPr>
          <a:lstStyle/>
          <a:p>
            <a:pPr algn="just">
              <a:buFont typeface="Wingdings" pitchFamily="2" charset="2"/>
              <a:buChar char="Ø"/>
            </a:pPr>
            <a:r>
              <a:rPr lang="en-IN" sz="3200" dirty="0" smtClean="0"/>
              <a:t>State Government  is committed to reduce VAT to 1% on ATF at all RCS airports for RCS flights within the state for a period of ten (10) years.</a:t>
            </a:r>
          </a:p>
          <a:p>
            <a:pPr algn="just">
              <a:buFont typeface="Wingdings" pitchFamily="2" charset="2"/>
              <a:buChar char="Ø"/>
            </a:pPr>
            <a:r>
              <a:rPr lang="en-IN" sz="3200" dirty="0" smtClean="0"/>
              <a:t>State Government shall provide land, if required,  free of cost and free from all incumbencies for development  and expansion of RCS airports and shall also provide multi model hinterland connectivity as required.</a:t>
            </a:r>
          </a:p>
          <a:p>
            <a:pPr algn="just">
              <a:buFont typeface="Wingdings" pitchFamily="2" charset="2"/>
              <a:buChar char="Ø"/>
            </a:pPr>
            <a:r>
              <a:rPr lang="en-IN" sz="3200" dirty="0" smtClean="0"/>
              <a:t>State Government shall provide Electricity, Water and other utility services at substantially concessional rates (approx. 50%) at RCS airports .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4" name="TextBox 3"/>
          <p:cNvSpPr txBox="1"/>
          <p:nvPr/>
        </p:nvSpPr>
        <p:spPr>
          <a:xfrm>
            <a:off x="457200" y="394692"/>
            <a:ext cx="8077200" cy="4031873"/>
          </a:xfrm>
          <a:prstGeom prst="rect">
            <a:avLst/>
          </a:prstGeom>
          <a:noFill/>
        </p:spPr>
        <p:txBody>
          <a:bodyPr wrap="square" rtlCol="0">
            <a:spAutoFit/>
          </a:bodyPr>
          <a:lstStyle/>
          <a:p>
            <a:pPr algn="just">
              <a:buFont typeface="Wingdings" pitchFamily="2" charset="2"/>
              <a:buChar char="Ø"/>
            </a:pPr>
            <a:r>
              <a:rPr lang="en-IN" sz="3200" dirty="0" smtClean="0"/>
              <a:t>State Government shall provide Security and fire services free of cost at RCS airports.</a:t>
            </a:r>
          </a:p>
          <a:p>
            <a:pPr algn="just">
              <a:buFont typeface="Wingdings" pitchFamily="2" charset="2"/>
              <a:buChar char="Ø"/>
            </a:pPr>
            <a:r>
              <a:rPr lang="en-IN" sz="3200" dirty="0" smtClean="0"/>
              <a:t>Any other activities required for implementation of the scheme as directed by MOCA, Govt. of India form time to time.</a:t>
            </a:r>
          </a:p>
          <a:p>
            <a:pPr algn="just">
              <a:buFont typeface="Wingdings" pitchFamily="2" charset="2"/>
              <a:buChar char="Ø"/>
            </a:pPr>
            <a:r>
              <a:rPr lang="en-IN" sz="3200" dirty="0" smtClean="0"/>
              <a:t>Govt would consider any other valuable suggestions from the bidders.</a:t>
            </a:r>
          </a:p>
          <a:p>
            <a:pPr algn="just">
              <a:buFont typeface="Wingdings" pitchFamily="2" charset="2"/>
              <a:buChar char="Ø"/>
            </a:pPr>
            <a:endParaRPr lang="en-IN" sz="3200"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4000" i="1" u="sng" dirty="0" smtClean="0">
                <a:solidFill>
                  <a:srgbClr val="00B050"/>
                </a:solidFill>
              </a:rPr>
              <a:t>ROUTE WISE BENEFITS</a:t>
            </a:r>
          </a:p>
        </p:txBody>
      </p:sp>
      <p:sp>
        <p:nvSpPr>
          <p:cNvPr id="3" name="TextBox 2"/>
          <p:cNvSpPr txBox="1"/>
          <p:nvPr/>
        </p:nvSpPr>
        <p:spPr>
          <a:xfrm>
            <a:off x="609600" y="1600200"/>
            <a:ext cx="8153400" cy="3539430"/>
          </a:xfrm>
          <a:prstGeom prst="rect">
            <a:avLst/>
          </a:prstGeom>
          <a:noFill/>
        </p:spPr>
        <p:txBody>
          <a:bodyPr wrap="square" rtlCol="0">
            <a:spAutoFit/>
          </a:bodyPr>
          <a:lstStyle/>
          <a:p>
            <a:pPr algn="just">
              <a:buFont typeface="Wingdings" pitchFamily="2" charset="2"/>
              <a:buChar char="Ø"/>
            </a:pPr>
            <a:r>
              <a:rPr lang="en-IN" sz="3200" dirty="0" smtClean="0"/>
              <a:t>Heavy passenger load expected between </a:t>
            </a:r>
            <a:r>
              <a:rPr lang="en-IN" sz="3200" dirty="0" err="1" smtClean="0"/>
              <a:t>Bokaro</a:t>
            </a:r>
            <a:r>
              <a:rPr lang="en-IN" sz="3200" dirty="0" smtClean="0"/>
              <a:t> and Kolkata and onwards connections to Bihar, Orissa etc.</a:t>
            </a:r>
          </a:p>
          <a:p>
            <a:pPr algn="just">
              <a:buFont typeface="Wingdings" pitchFamily="2" charset="2"/>
              <a:buChar char="Ø"/>
            </a:pPr>
            <a:r>
              <a:rPr lang="en-IN" sz="3200" dirty="0" err="1" smtClean="0"/>
              <a:t>Bokaro</a:t>
            </a:r>
            <a:r>
              <a:rPr lang="en-IN" sz="3200" dirty="0" smtClean="0"/>
              <a:t> Steel Limited has approx 40,000 employees.</a:t>
            </a:r>
          </a:p>
          <a:p>
            <a:pPr algn="just">
              <a:buFont typeface="Wingdings" pitchFamily="2" charset="2"/>
              <a:buChar char="Ø"/>
            </a:pPr>
            <a:r>
              <a:rPr lang="en-IN" sz="3200" dirty="0" smtClean="0"/>
              <a:t>Other routes can also get heavy traffic.</a:t>
            </a:r>
          </a:p>
          <a:p>
            <a:pPr algn="just"/>
            <a:endParaRPr lang="en-IN" sz="3200" dirty="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457200" y="122238"/>
            <a:ext cx="8229600" cy="715962"/>
          </a:xfrm>
        </p:spPr>
        <p:txBody>
          <a:bodyPr>
            <a:normAutofit fontScale="90000"/>
          </a:bodyPr>
          <a:lstStyle/>
          <a:p>
            <a:r>
              <a:rPr lang="en-US" b="1" dirty="0" smtClean="0"/>
              <a:t>JAMSHEDPUR</a:t>
            </a:r>
            <a:endParaRPr lang="en-US" b="1" dirty="0"/>
          </a:p>
        </p:txBody>
      </p:sp>
      <p:sp>
        <p:nvSpPr>
          <p:cNvPr id="6" name="Content Placeholder 2"/>
          <p:cNvSpPr txBox="1">
            <a:spLocks/>
          </p:cNvSpPr>
          <p:nvPr/>
        </p:nvSpPr>
        <p:spPr>
          <a:xfrm>
            <a:off x="381000" y="914400"/>
            <a:ext cx="8534400" cy="4038600"/>
          </a:xfrm>
          <a:prstGeom prst="rect">
            <a:avLst/>
          </a:prstGeom>
        </p:spPr>
        <p:txBody>
          <a:bodyPr>
            <a:normAutofit lnSpcReduction="10000"/>
          </a:bodyPr>
          <a:lstStyle/>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Ø"/>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MOU under RCS for this airport has been signed. This is a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licenced</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4100" b="0" i="0" u="none" strike="noStrike" kern="1200" cap="none" spc="0" normalizeH="0" baseline="0" noProof="0" dirty="0" smtClean="0">
                <a:ln>
                  <a:noFill/>
                </a:ln>
                <a:solidFill>
                  <a:schemeClr val="tx1"/>
                </a:solidFill>
                <a:effectLst/>
                <a:uLnTx/>
                <a:uFillTx/>
                <a:latin typeface="+mn-lt"/>
                <a:ea typeface="+mn-ea"/>
                <a:cs typeface="+mn-cs"/>
              </a:rPr>
              <a:t>airport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and fulfils all necessary requirements for RCS operation. However additional fire fighting personnel and security personnel are nominated by the State</a:t>
            </a:r>
            <a:r>
              <a:rPr kumimoji="0" lang="en-US" sz="3200" b="0" i="0" u="none" strike="noStrike" kern="1200" cap="none" spc="0" normalizeH="0" noProof="0" dirty="0" smtClean="0">
                <a:ln>
                  <a:noFill/>
                </a:ln>
                <a:solidFill>
                  <a:schemeClr val="tx1"/>
                </a:solidFill>
                <a:effectLst/>
                <a:uLnTx/>
                <a:uFillTx/>
                <a:latin typeface="+mn-lt"/>
                <a:ea typeface="+mn-ea"/>
                <a:cs typeface="+mn-cs"/>
              </a:rPr>
              <a:t> Government for RCS operations. Their training shall be completed very shortly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by AAI and BCAS. </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7" name="Table 6"/>
          <p:cNvGraphicFramePr>
            <a:graphicFrameLocks noGrp="1"/>
          </p:cNvGraphicFramePr>
          <p:nvPr/>
        </p:nvGraphicFramePr>
        <p:xfrm>
          <a:off x="1219200" y="5095240"/>
          <a:ext cx="6096000" cy="1381760"/>
        </p:xfrm>
        <a:graphic>
          <a:graphicData uri="http://schemas.openxmlformats.org/drawingml/2006/table">
            <a:tbl>
              <a:tblPr firstRow="1" bandRow="1">
                <a:tableStyleId>{5C22544A-7EE6-4342-B048-85BDC9FD1C3A}</a:tableStyleId>
              </a:tblPr>
              <a:tblGrid>
                <a:gridCol w="3048000"/>
                <a:gridCol w="3048000"/>
              </a:tblGrid>
              <a:tr h="370840">
                <a:tc>
                  <a:txBody>
                    <a:bodyPr/>
                    <a:lstStyle/>
                    <a:p>
                      <a:r>
                        <a:rPr lang="en-US" sz="1800" b="1" kern="1200" dirty="0" smtClean="0">
                          <a:solidFill>
                            <a:schemeClr val="lt1"/>
                          </a:solidFill>
                          <a:latin typeface="+mn-lt"/>
                          <a:ea typeface="+mn-ea"/>
                          <a:cs typeface="+mn-cs"/>
                        </a:rPr>
                        <a:t>Name of Airport</a:t>
                      </a:r>
                      <a:endParaRPr lang="en-US" dirty="0"/>
                    </a:p>
                  </a:txBody>
                  <a:tcPr/>
                </a:tc>
                <a:tc>
                  <a:txBody>
                    <a:bodyPr/>
                    <a:lstStyle/>
                    <a:p>
                      <a:r>
                        <a:rPr lang="en-US" sz="1800" b="1" kern="1200" dirty="0" err="1" smtClean="0">
                          <a:solidFill>
                            <a:schemeClr val="lt1"/>
                          </a:solidFill>
                          <a:latin typeface="+mn-lt"/>
                          <a:ea typeface="+mn-ea"/>
                          <a:cs typeface="+mn-cs"/>
                        </a:rPr>
                        <a:t>Sonari</a:t>
                      </a:r>
                      <a:r>
                        <a:rPr lang="en-US" sz="1800" b="1" kern="1200" dirty="0" smtClean="0">
                          <a:solidFill>
                            <a:schemeClr val="lt1"/>
                          </a:solidFill>
                          <a:latin typeface="+mn-lt"/>
                          <a:ea typeface="+mn-ea"/>
                          <a:cs typeface="+mn-cs"/>
                        </a:rPr>
                        <a:t> Airport , Jamshedpur</a:t>
                      </a:r>
                      <a:endParaRPr lang="en-US" dirty="0"/>
                    </a:p>
                  </a:txBody>
                  <a:tcPr/>
                </a:tc>
              </a:tr>
              <a:tr h="370840">
                <a:tc>
                  <a:txBody>
                    <a:bodyPr/>
                    <a:lstStyle/>
                    <a:p>
                      <a:r>
                        <a:rPr lang="en-US" sz="1800" kern="1200" dirty="0" smtClean="0">
                          <a:solidFill>
                            <a:schemeClr val="dk1"/>
                          </a:solidFill>
                          <a:latin typeface="+mn-lt"/>
                          <a:ea typeface="+mn-ea"/>
                          <a:cs typeface="+mn-cs"/>
                        </a:rPr>
                        <a:t>Runway length</a:t>
                      </a:r>
                      <a:endParaRPr lang="en-US" dirty="0"/>
                    </a:p>
                  </a:txBody>
                  <a:tcPr/>
                </a:tc>
                <a:tc>
                  <a:txBody>
                    <a:bodyPr/>
                    <a:lstStyle/>
                    <a:p>
                      <a:r>
                        <a:rPr lang="en-US" sz="1800" kern="1200" dirty="0" smtClean="0">
                          <a:solidFill>
                            <a:schemeClr val="dk1"/>
                          </a:solidFill>
                          <a:latin typeface="+mn-lt"/>
                          <a:ea typeface="+mn-ea"/>
                          <a:cs typeface="+mn-cs"/>
                        </a:rPr>
                        <a:t>3921 </a:t>
                      </a:r>
                      <a:r>
                        <a:rPr lang="en-US" sz="1800" kern="1200" dirty="0" err="1" smtClean="0">
                          <a:solidFill>
                            <a:schemeClr val="dk1"/>
                          </a:solidFill>
                          <a:latin typeface="+mn-lt"/>
                          <a:ea typeface="+mn-ea"/>
                          <a:cs typeface="+mn-cs"/>
                        </a:rPr>
                        <a:t>Fts</a:t>
                      </a:r>
                      <a:r>
                        <a:rPr lang="en-US" sz="1800" kern="1200" dirty="0" smtClean="0">
                          <a:solidFill>
                            <a:schemeClr val="dk1"/>
                          </a:solidFill>
                          <a:latin typeface="+mn-lt"/>
                          <a:ea typeface="+mn-ea"/>
                          <a:cs typeface="+mn-cs"/>
                        </a:rPr>
                        <a:t>. (R/W-08)</a:t>
                      </a:r>
                    </a:p>
                    <a:p>
                      <a:r>
                        <a:rPr lang="en-US" sz="1800" kern="1200" dirty="0" smtClean="0">
                          <a:solidFill>
                            <a:schemeClr val="dk1"/>
                          </a:solidFill>
                          <a:latin typeface="+mn-lt"/>
                          <a:ea typeface="+mn-ea"/>
                          <a:cs typeface="+mn-cs"/>
                        </a:rPr>
                        <a:t>4350 </a:t>
                      </a:r>
                      <a:r>
                        <a:rPr lang="en-US" sz="1800" kern="1200" dirty="0" err="1" smtClean="0">
                          <a:solidFill>
                            <a:schemeClr val="dk1"/>
                          </a:solidFill>
                          <a:latin typeface="+mn-lt"/>
                          <a:ea typeface="+mn-ea"/>
                          <a:cs typeface="+mn-cs"/>
                        </a:rPr>
                        <a:t>Fts</a:t>
                      </a:r>
                      <a:r>
                        <a:rPr lang="en-US" sz="1800" kern="1200" dirty="0" smtClean="0">
                          <a:solidFill>
                            <a:schemeClr val="dk1"/>
                          </a:solidFill>
                          <a:latin typeface="+mn-lt"/>
                          <a:ea typeface="+mn-ea"/>
                          <a:cs typeface="+mn-cs"/>
                        </a:rPr>
                        <a:t>. (R/W-26)</a:t>
                      </a:r>
                      <a:endParaRPr lang="en-US" dirty="0"/>
                    </a:p>
                  </a:txBody>
                  <a:tcPr/>
                </a:tc>
              </a:tr>
              <a:tr h="370840">
                <a:tc>
                  <a:txBody>
                    <a:bodyPr/>
                    <a:lstStyle/>
                    <a:p>
                      <a:r>
                        <a:rPr lang="en-US" sz="1800" kern="1200" dirty="0" smtClean="0">
                          <a:solidFill>
                            <a:schemeClr val="dk1"/>
                          </a:solidFill>
                          <a:latin typeface="+mn-lt"/>
                          <a:ea typeface="+mn-ea"/>
                          <a:cs typeface="+mn-cs"/>
                        </a:rPr>
                        <a:t>Owner/Operator</a:t>
                      </a:r>
                      <a:endParaRPr lang="en-US" dirty="0"/>
                    </a:p>
                  </a:txBody>
                  <a:tcPr/>
                </a:tc>
                <a:tc>
                  <a:txBody>
                    <a:bodyPr/>
                    <a:lstStyle/>
                    <a:p>
                      <a:r>
                        <a:rPr lang="en-US" sz="1800" kern="1200" dirty="0" smtClean="0">
                          <a:solidFill>
                            <a:schemeClr val="dk1"/>
                          </a:solidFill>
                          <a:latin typeface="+mn-lt"/>
                          <a:ea typeface="+mn-ea"/>
                          <a:cs typeface="+mn-cs"/>
                        </a:rPr>
                        <a:t>Tata Steel, Jamshedpur</a:t>
                      </a:r>
                      <a:endParaRPr lang="en-US" dirty="0"/>
                    </a:p>
                  </a:txBody>
                  <a:tcPr/>
                </a:tc>
              </a:tr>
            </a:tbl>
          </a:graphicData>
        </a:graphic>
      </p:graphicFrame>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22238"/>
            <a:ext cx="8229600" cy="639762"/>
          </a:xfrm>
        </p:spPr>
        <p:txBody>
          <a:bodyPr>
            <a:normAutofit fontScale="90000"/>
          </a:bodyPr>
          <a:lstStyle/>
          <a:p>
            <a:r>
              <a:rPr lang="en-US" b="1" dirty="0" smtClean="0"/>
              <a:t>BOKARO</a:t>
            </a:r>
            <a:endParaRPr lang="en-US" b="1" dirty="0"/>
          </a:p>
        </p:txBody>
      </p:sp>
      <p:sp>
        <p:nvSpPr>
          <p:cNvPr id="3" name="Content Placeholder 2"/>
          <p:cNvSpPr txBox="1">
            <a:spLocks/>
          </p:cNvSpPr>
          <p:nvPr/>
        </p:nvSpPr>
        <p:spPr>
          <a:xfrm>
            <a:off x="381000" y="838200"/>
            <a:ext cx="8534400" cy="2514600"/>
          </a:xfrm>
          <a:prstGeom prst="rect">
            <a:avLst/>
          </a:prstGeom>
        </p:spPr>
        <p:txBody>
          <a:bodyPr>
            <a:normAutofit lnSpcReduction="10000"/>
          </a:bodyPr>
          <a:lstStyle/>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Ø"/>
              <a:tabLst/>
              <a:defRPr/>
            </a:pP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Bokaro</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is known as Steel City and  SAIL,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Bokaro</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is having 40,000 (approx) employees and almost 30% employees are entitled to travel by air. </a:t>
            </a:r>
          </a:p>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Ø"/>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It is an ideal place for successful operations under RCS with maximum load capacity.</a:t>
            </a:r>
          </a:p>
        </p:txBody>
      </p:sp>
      <p:graphicFrame>
        <p:nvGraphicFramePr>
          <p:cNvPr id="4" name="Table 3"/>
          <p:cNvGraphicFramePr>
            <a:graphicFrameLocks noGrp="1"/>
          </p:cNvGraphicFramePr>
          <p:nvPr/>
        </p:nvGraphicFramePr>
        <p:xfrm>
          <a:off x="381000" y="4876800"/>
          <a:ext cx="8305800" cy="1752600"/>
        </p:xfrm>
        <a:graphic>
          <a:graphicData uri="http://schemas.openxmlformats.org/drawingml/2006/table">
            <a:tbl>
              <a:tblPr firstRow="1" bandRow="1">
                <a:tableStyleId>{5C22544A-7EE6-4342-B048-85BDC9FD1C3A}</a:tableStyleId>
              </a:tblPr>
              <a:tblGrid>
                <a:gridCol w="2133600"/>
                <a:gridCol w="6172200"/>
              </a:tblGrid>
              <a:tr h="370840">
                <a:tc>
                  <a:txBody>
                    <a:bodyPr/>
                    <a:lstStyle/>
                    <a:p>
                      <a:r>
                        <a:rPr lang="en-US" sz="1800" b="1" kern="1200" dirty="0" smtClean="0">
                          <a:solidFill>
                            <a:schemeClr val="lt1"/>
                          </a:solidFill>
                          <a:latin typeface="+mn-lt"/>
                          <a:ea typeface="+mn-ea"/>
                          <a:cs typeface="+mn-cs"/>
                        </a:rPr>
                        <a:t>Name of Airport</a:t>
                      </a:r>
                      <a:endParaRPr lang="en-US" dirty="0"/>
                    </a:p>
                  </a:txBody>
                  <a:tcPr/>
                </a:tc>
                <a:tc>
                  <a:txBody>
                    <a:bodyPr/>
                    <a:lstStyle/>
                    <a:p>
                      <a:r>
                        <a:rPr lang="en-US" sz="1800" b="1" kern="1200" dirty="0" err="1" smtClean="0">
                          <a:solidFill>
                            <a:schemeClr val="lt1"/>
                          </a:solidFill>
                          <a:latin typeface="+mn-lt"/>
                          <a:ea typeface="+mn-ea"/>
                          <a:cs typeface="+mn-cs"/>
                        </a:rPr>
                        <a:t>Bokaro</a:t>
                      </a:r>
                      <a:r>
                        <a:rPr lang="en-US" sz="1800" b="1" kern="1200" dirty="0" smtClean="0">
                          <a:solidFill>
                            <a:schemeClr val="lt1"/>
                          </a:solidFill>
                          <a:latin typeface="+mn-lt"/>
                          <a:ea typeface="+mn-ea"/>
                          <a:cs typeface="+mn-cs"/>
                        </a:rPr>
                        <a:t> Airport</a:t>
                      </a:r>
                      <a:endParaRPr lang="en-US" dirty="0"/>
                    </a:p>
                  </a:txBody>
                  <a:tcPr/>
                </a:tc>
              </a:tr>
              <a:tr h="370840">
                <a:tc>
                  <a:txBody>
                    <a:bodyPr/>
                    <a:lstStyle/>
                    <a:p>
                      <a:r>
                        <a:rPr lang="en-US" sz="1800" kern="1200" dirty="0" smtClean="0">
                          <a:solidFill>
                            <a:schemeClr val="dk1"/>
                          </a:solidFill>
                          <a:latin typeface="+mn-lt"/>
                          <a:ea typeface="+mn-ea"/>
                          <a:cs typeface="+mn-cs"/>
                        </a:rPr>
                        <a:t>Runway length</a:t>
                      </a:r>
                      <a:endParaRPr lang="en-US" dirty="0"/>
                    </a:p>
                  </a:txBody>
                  <a:tcPr/>
                </a:tc>
                <a:tc>
                  <a:txBody>
                    <a:bodyPr/>
                    <a:lstStyle/>
                    <a:p>
                      <a:r>
                        <a:rPr lang="en-US" sz="1800" kern="1200" dirty="0" smtClean="0">
                          <a:solidFill>
                            <a:schemeClr val="dk1"/>
                          </a:solidFill>
                          <a:latin typeface="+mn-lt"/>
                          <a:ea typeface="+mn-ea"/>
                          <a:cs typeface="+mn-cs"/>
                        </a:rPr>
                        <a:t>5314  Ft</a:t>
                      </a:r>
                      <a:endParaRPr lang="en-US" dirty="0"/>
                    </a:p>
                  </a:txBody>
                  <a:tcPr/>
                </a:tc>
              </a:tr>
              <a:tr h="370840">
                <a:tc>
                  <a:txBody>
                    <a:bodyPr/>
                    <a:lstStyle/>
                    <a:p>
                      <a:r>
                        <a:rPr lang="en-US" sz="1800" kern="1200" dirty="0" smtClean="0">
                          <a:solidFill>
                            <a:schemeClr val="dk1"/>
                          </a:solidFill>
                          <a:latin typeface="+mn-lt"/>
                          <a:ea typeface="+mn-ea"/>
                          <a:cs typeface="+mn-cs"/>
                        </a:rPr>
                        <a:t>Owner/Operator</a:t>
                      </a:r>
                      <a:endParaRPr lang="en-US" dirty="0"/>
                    </a:p>
                  </a:txBody>
                  <a:tcPr/>
                </a:tc>
                <a:tc>
                  <a:txBody>
                    <a:bodyPr/>
                    <a:lstStyle/>
                    <a:p>
                      <a:r>
                        <a:rPr lang="en-US" sz="1800" kern="1200" dirty="0" smtClean="0">
                          <a:solidFill>
                            <a:schemeClr val="dk1"/>
                          </a:solidFill>
                          <a:latin typeface="+mn-lt"/>
                          <a:ea typeface="+mn-ea"/>
                          <a:cs typeface="+mn-cs"/>
                        </a:rPr>
                        <a:t>Steel Authority</a:t>
                      </a:r>
                      <a:r>
                        <a:rPr lang="en-US" sz="1800" kern="1200" baseline="0" dirty="0" smtClean="0">
                          <a:solidFill>
                            <a:schemeClr val="dk1"/>
                          </a:solidFill>
                          <a:latin typeface="+mn-lt"/>
                          <a:ea typeface="+mn-ea"/>
                          <a:cs typeface="+mn-cs"/>
                        </a:rPr>
                        <a:t> of India (SAIL)</a:t>
                      </a:r>
                      <a:endParaRPr lang="en-US" dirty="0"/>
                    </a:p>
                  </a:txBody>
                  <a:tcPr/>
                </a:tc>
              </a:tr>
              <a:tr h="370840">
                <a:tc>
                  <a:txBody>
                    <a:bodyPr/>
                    <a:lstStyle/>
                    <a:p>
                      <a:r>
                        <a:rPr lang="en-US" dirty="0" smtClean="0"/>
                        <a:t>Expansion Plan</a:t>
                      </a:r>
                      <a:endParaRPr lang="en-US" dirty="0"/>
                    </a:p>
                  </a:txBody>
                  <a:tcPr/>
                </a:tc>
                <a:tc>
                  <a:txBody>
                    <a:bodyPr/>
                    <a:lstStyle/>
                    <a:p>
                      <a:r>
                        <a:rPr kumimoji="0" lang="en-US" sz="1800" b="0" i="0" u="none" strike="noStrike" kern="1200" cap="none" spc="0" normalizeH="0" baseline="0" noProof="0" dirty="0" smtClean="0">
                          <a:ln>
                            <a:noFill/>
                          </a:ln>
                          <a:solidFill>
                            <a:schemeClr val="tx1"/>
                          </a:solidFill>
                          <a:effectLst/>
                          <a:uLnTx/>
                          <a:uFillTx/>
                          <a:latin typeface="+mn-lt"/>
                          <a:ea typeface="+mn-ea"/>
                          <a:cs typeface="+mn-cs"/>
                        </a:rPr>
                        <a:t>The runway length and airport infrastructure can be further extended up to 7000 Ft</a:t>
                      </a:r>
                      <a:endParaRPr lang="en-US" dirty="0"/>
                    </a:p>
                  </a:txBody>
                  <a:tcPr/>
                </a:tc>
              </a:tr>
            </a:tbl>
          </a:graphicData>
        </a:graphic>
      </p:graphicFrame>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22238"/>
            <a:ext cx="8229600" cy="715962"/>
          </a:xfrm>
        </p:spPr>
        <p:txBody>
          <a:bodyPr>
            <a:normAutofit fontScale="90000"/>
          </a:bodyPr>
          <a:lstStyle/>
          <a:p>
            <a:r>
              <a:rPr lang="en-US" b="1" dirty="0" smtClean="0"/>
              <a:t>DUMKA</a:t>
            </a:r>
            <a:endParaRPr lang="en-US" b="1" dirty="0"/>
          </a:p>
        </p:txBody>
      </p:sp>
      <p:sp>
        <p:nvSpPr>
          <p:cNvPr id="3" name="Content Placeholder 2"/>
          <p:cNvSpPr txBox="1">
            <a:spLocks/>
          </p:cNvSpPr>
          <p:nvPr/>
        </p:nvSpPr>
        <p:spPr>
          <a:xfrm>
            <a:off x="381000" y="685800"/>
            <a:ext cx="8534400" cy="5715000"/>
          </a:xfrm>
          <a:prstGeom prst="rect">
            <a:avLst/>
          </a:prstGeom>
        </p:spPr>
        <p:txBody>
          <a:bodyPr>
            <a:noAutofit/>
          </a:bodyPr>
          <a:lstStyle/>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Ø"/>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It is second capital of the state and known as gateway of SANTHAL PARAGNA. This airport is having newly re-carpeted runway and equipped with Hangar (60ft X 80 ft), an Administrative building (35m X 55m) and second building (25m X 55m) which can be converted to Terminal building/ Passenger Lounge/ VIP Lounge/ guard rest room. The feasibility report from AAI reveals that this airport can be used for VFR operation of CAT 1B Type aircraft e.g. M28, Dornier 228, Beech Craft B-200 etc.</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1100</TotalTime>
  <Words>1048</Words>
  <Application>Microsoft Office PowerPoint</Application>
  <PresentationFormat>On-screen Show (4:3)</PresentationFormat>
  <Paragraphs>114</Paragraphs>
  <Slides>17</Slides>
  <Notes>1</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Transport (Civil Aviation) Department Govt. Of Jharkhand</vt:lpstr>
      <vt:lpstr>INCENTIVES TO AIRLINES </vt:lpstr>
      <vt:lpstr>Slide 3</vt:lpstr>
      <vt:lpstr>Slide 4</vt:lpstr>
      <vt:lpstr>Slide 5</vt:lpstr>
      <vt:lpstr>ROUTE WISE BENEFITS</vt:lpstr>
      <vt:lpstr>JAMSHEDPUR</vt:lpstr>
      <vt:lpstr>BOKARO</vt:lpstr>
      <vt:lpstr>DUMKA</vt:lpstr>
      <vt:lpstr>Slide 10</vt:lpstr>
      <vt:lpstr>Slide 11</vt:lpstr>
      <vt:lpstr>DALTONGANJ</vt:lpstr>
      <vt:lpstr>HAZARIBAG</vt:lpstr>
      <vt:lpstr>Slide 14</vt:lpstr>
      <vt:lpstr>GIRIDIH</vt:lpstr>
      <vt:lpstr>DHANBAD</vt:lpstr>
      <vt:lpstr>Slide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Transport (Civil Aviation) Department Govt. Of Jharkhand</dc:title>
  <dc:creator>user</dc:creator>
  <cp:lastModifiedBy>DELL</cp:lastModifiedBy>
  <cp:revision>218</cp:revision>
  <dcterms:created xsi:type="dcterms:W3CDTF">2017-03-01T11:14:30Z</dcterms:created>
  <dcterms:modified xsi:type="dcterms:W3CDTF">2017-07-07T12:25:59Z</dcterms:modified>
</cp:coreProperties>
</file>