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16" r:id="rId2"/>
    <p:sldId id="258" r:id="rId3"/>
    <p:sldId id="314" r:id="rId4"/>
    <p:sldId id="317" r:id="rId5"/>
    <p:sldId id="320" r:id="rId6"/>
    <p:sldId id="303" r:id="rId7"/>
    <p:sldId id="270" r:id="rId8"/>
    <p:sldId id="309" r:id="rId9"/>
    <p:sldId id="257" r:id="rId10"/>
    <p:sldId id="259" r:id="rId11"/>
    <p:sldId id="260" r:id="rId12"/>
    <p:sldId id="261" r:id="rId13"/>
    <p:sldId id="308" r:id="rId14"/>
    <p:sldId id="304" r:id="rId15"/>
    <p:sldId id="263" r:id="rId16"/>
    <p:sldId id="305" r:id="rId17"/>
    <p:sldId id="264" r:id="rId18"/>
    <p:sldId id="306" r:id="rId19"/>
    <p:sldId id="269" r:id="rId20"/>
    <p:sldId id="300" r:id="rId21"/>
    <p:sldId id="312" r:id="rId22"/>
    <p:sldId id="313" r:id="rId23"/>
    <p:sldId id="265" r:id="rId24"/>
    <p:sldId id="266" r:id="rId25"/>
    <p:sldId id="268" r:id="rId26"/>
  </p:sldIdLst>
  <p:sldSz cx="9144000" cy="6858000" type="screen4x3"/>
  <p:notesSz cx="6735763" cy="98663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54381C"/>
    <a:srgbClr val="A50021"/>
    <a:srgbClr val="FFFFA3"/>
    <a:srgbClr val="FFB061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3381" autoAdjust="0"/>
  </p:normalViewPr>
  <p:slideViewPr>
    <p:cSldViewPr>
      <p:cViewPr varScale="1">
        <p:scale>
          <a:sx n="83" d="100"/>
          <a:sy n="83" d="100"/>
        </p:scale>
        <p:origin x="5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EDFA9-DB7C-4C62-A6FC-FF2735C5F1B5}" type="datetimeFigureOut">
              <a:rPr lang="en-US" smtClean="0"/>
              <a:t>7/7/2017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73C0E-EE77-419F-9F46-02C44162F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0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5537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822F-E441-4EC9-923E-748DC74FCBBD}" type="slidenum">
              <a:rPr lang="en-IN" smtClean="0"/>
              <a:pPr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4154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452813" y="608013"/>
            <a:ext cx="3995737" cy="29972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090800" y="3797258"/>
            <a:ext cx="8726774" cy="381590"/>
          </a:xfrm>
        </p:spPr>
        <p:txBody>
          <a:bodyPr>
            <a:spAutoFit/>
          </a:bodyPr>
          <a:lstStyle/>
          <a:p>
            <a:pPr marL="188974" indent="-188974"/>
            <a:endParaRPr lang="en-US" sz="1900" dirty="0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Kannur International Airport Project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39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277B-F4D7-4938-992F-D48CE1DDDF3F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3017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46193-1A8A-4FFC-8CF3-76C3F351065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5623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D4310-0D1D-4D1C-A432-A7123848B45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6006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CBF83-ADFE-4F3D-9AD5-25F88532E76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6145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3F1E9-20A3-4151-8C42-ABC2116EF793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0409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27D7B-A6F2-49AE-92D7-DE85DC74BDF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475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25512-D90D-44D7-96A4-4DA396D0F61D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3764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3E99C-7F5C-45A6-BDB1-29EAAB54A165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4221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8C771-4ABD-421B-85B9-6EB7517B8A1E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6100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68F5E-36A0-49B5-8EAF-9B54B86302A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4389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D34D3-C25A-4E64-B14D-F525DCF341D1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6747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5778F22-D445-4DEC-8CF8-2CC38D771E9D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737" y="5097386"/>
            <a:ext cx="3466680" cy="1760614"/>
          </a:xfrm>
          <a:prstGeom prst="rect">
            <a:avLst/>
          </a:prstGeom>
        </p:spPr>
      </p:pic>
      <p:pic>
        <p:nvPicPr>
          <p:cNvPr id="9" name="Picture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85250"/>
            <a:ext cx="2750735" cy="177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417" y="5085250"/>
            <a:ext cx="2926583" cy="1772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9804" r="1131" b="11765"/>
          <a:stretch/>
        </p:blipFill>
        <p:spPr>
          <a:xfrm>
            <a:off x="7447858" y="48307"/>
            <a:ext cx="1696141" cy="6531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19" y="-733"/>
            <a:ext cx="736708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44" indent="0" algn="ctr">
              <a:buNone/>
            </a:pPr>
            <a:r>
              <a:rPr lang="en-US" sz="2200" b="1" dirty="0" smtClean="0">
                <a:solidFill>
                  <a:srgbClr val="FF0000"/>
                </a:solidFill>
                <a:latin typeface="Californian FB" panose="0207040306080B030204" pitchFamily="18" charset="0"/>
              </a:rPr>
              <a:t>MEETING </a:t>
            </a:r>
            <a:r>
              <a:rPr lang="en-IN" sz="2200" b="1" dirty="0" smtClean="0">
                <a:solidFill>
                  <a:srgbClr val="FF0000"/>
                </a:solidFill>
                <a:latin typeface="Californian FB" panose="0207040306080B030204" pitchFamily="18" charset="0"/>
              </a:rPr>
              <a:t>WITH MINISTRY OF CIVIL AVIATION</a:t>
            </a:r>
          </a:p>
          <a:p>
            <a:pPr marL="137144" indent="0" algn="ctr">
              <a:buNone/>
            </a:pPr>
            <a:r>
              <a:rPr lang="en-IN" sz="2200" b="1" dirty="0" smtClean="0">
                <a:ln w="57150"/>
                <a:solidFill>
                  <a:srgbClr val="FF0000"/>
                </a:solidFill>
                <a:latin typeface="Californian FB" panose="0207040306080B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WINGS 2017 – 07 JULY 2017</a:t>
            </a:r>
            <a:endParaRPr lang="en-IN" sz="2200" b="1" dirty="0">
              <a:ln w="57150"/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7144" indent="0" algn="ctr">
              <a:buNone/>
            </a:pPr>
            <a:endParaRPr lang="en-IN" sz="1600" b="1" dirty="0" smtClean="0">
              <a:ln w="57150"/>
              <a:solidFill>
                <a:srgbClr val="FF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7144" indent="0" algn="ctr">
              <a:buNone/>
            </a:pPr>
            <a:endParaRPr lang="en-IN" sz="1600" b="1" dirty="0">
              <a:ln w="57150"/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1" name="Picture 3" descr="C:\Users\user\Desktop\random-things-siri-know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4836"/>
            <a:ext cx="9144000" cy="408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Untitl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01450"/>
            <a:ext cx="9143999" cy="615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142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11188" y="274638"/>
            <a:ext cx="8075612" cy="993775"/>
          </a:xfrm>
        </p:spPr>
        <p:txBody>
          <a:bodyPr/>
          <a:lstStyle/>
          <a:p>
            <a:pPr>
              <a:defRPr/>
            </a:pPr>
            <a:r>
              <a:rPr lang="en-US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/>
            </a:r>
            <a:br>
              <a:rPr lang="en-US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</a:br>
            <a:endParaRPr lang="en-IN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755650" y="736600"/>
            <a:ext cx="7561263" cy="57246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endParaRPr lang="en-IN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en-IN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en-IN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en-IN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defRPr/>
            </a:pP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B) </a:t>
            </a:r>
            <a:r>
              <a:rPr lang="en-US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Key features of the  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Airport - Aeronautical</a:t>
            </a:r>
          </a:p>
          <a:p>
            <a:pPr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Equipped with CAT-I Lighting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 ILS facility apart from 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DVOR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Kannur Airport is in “</a:t>
            </a:r>
            <a:r>
              <a:rPr lang="en-IN" dirty="0">
                <a:solidFill>
                  <a:srgbClr val="002060"/>
                </a:solidFill>
                <a:latin typeface="Californian FB" panose="0207040306080B030204" pitchFamily="18" charset="0"/>
              </a:rPr>
              <a:t>Fire Category -9”.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Two Fire stations equipped with the latest fire fighting equipment.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altLang="en-US" dirty="0">
                <a:solidFill>
                  <a:srgbClr val="002060"/>
                </a:solidFill>
                <a:latin typeface="Californian FB" pitchFamily="18" charset="0"/>
              </a:rPr>
              <a:t>Presence of Defence Enclave including IAF, Navy &amp; Coast </a:t>
            </a:r>
            <a:r>
              <a:rPr lang="en-IN" altLang="en-US" dirty="0" smtClean="0">
                <a:solidFill>
                  <a:srgbClr val="002060"/>
                </a:solidFill>
                <a:latin typeface="Californian FB" pitchFamily="18" charset="0"/>
              </a:rPr>
              <a:t>Guard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altLang="en-US" dirty="0">
                <a:solidFill>
                  <a:srgbClr val="002060"/>
                </a:solidFill>
                <a:latin typeface="Californian FB" pitchFamily="18" charset="0"/>
              </a:rPr>
              <a:t>Cargo Complex to handle perishable, general cargo, etc</a:t>
            </a:r>
            <a:r>
              <a:rPr lang="en-IN" altLang="en-US" dirty="0" smtClean="0">
                <a:solidFill>
                  <a:srgbClr val="002060"/>
                </a:solidFill>
                <a:latin typeface="Californian FB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IN" altLang="en-US" dirty="0">
                <a:solidFill>
                  <a:srgbClr val="002060"/>
                </a:solidFill>
                <a:latin typeface="Californian FB" pitchFamily="18" charset="0"/>
              </a:rPr>
              <a:t>Full length parallel taxi way</a:t>
            </a:r>
          </a:p>
          <a:p>
            <a:pPr>
              <a:buFont typeface="Wingdings" pitchFamily="2" charset="2"/>
              <a:buChar char="v"/>
            </a:pPr>
            <a:r>
              <a:rPr lang="en-IN" altLang="en-US" dirty="0">
                <a:solidFill>
                  <a:srgbClr val="002060"/>
                </a:solidFill>
                <a:latin typeface="Californian FB" pitchFamily="18" charset="0"/>
              </a:rPr>
              <a:t>PTB  will have six Aero </a:t>
            </a:r>
            <a:r>
              <a:rPr lang="en-IN" altLang="en-US" dirty="0" smtClean="0">
                <a:solidFill>
                  <a:srgbClr val="002060"/>
                </a:solidFill>
                <a:latin typeface="Californian FB" pitchFamily="18" charset="0"/>
              </a:rPr>
              <a:t>Bridges</a:t>
            </a:r>
            <a:endParaRPr lang="en-US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In </a:t>
            </a: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-Line X-Ray machines in Terminal Building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dirty="0">
                <a:solidFill>
                  <a:srgbClr val="002060"/>
                </a:solidFill>
                <a:latin typeface="Californian FB" panose="0207040306080B030204" pitchFamily="18" charset="0"/>
              </a:rPr>
              <a:t>State – of – the – art  Standard 3  X-Ray Machines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Self –check in 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machines</a:t>
            </a:r>
          </a:p>
          <a:p>
            <a:pPr>
              <a:buFont typeface="Wingdings" pitchFamily="2" charset="2"/>
              <a:buChar char="v"/>
            </a:pPr>
            <a:r>
              <a:rPr lang="en-US" altLang="en-US" dirty="0">
                <a:solidFill>
                  <a:srgbClr val="002060"/>
                </a:solidFill>
                <a:latin typeface="Californian FB" pitchFamily="18" charset="0"/>
              </a:rPr>
              <a:t>Self Baggage Drop machines.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en-IN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C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) Key Facilities in the Airport – Non- Aeronautical</a:t>
            </a:r>
          </a:p>
          <a:p>
            <a:pPr marL="0" indent="0">
              <a:buNone/>
            </a:pPr>
            <a:endParaRPr lang="en-US" sz="18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0" indent="0">
              <a:buNone/>
            </a:pPr>
            <a:r>
              <a:rPr lang="en-US" sz="18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(Present)</a:t>
            </a:r>
            <a:endParaRPr lang="en-US" sz="18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1800" dirty="0" smtClean="0">
                <a:solidFill>
                  <a:srgbClr val="002060"/>
                </a:solidFill>
                <a:latin typeface="Californian FB" pitchFamily="18" charset="0"/>
              </a:rPr>
              <a:t>Lounges </a:t>
            </a:r>
            <a:r>
              <a:rPr lang="en-US" altLang="en-US" sz="1800" dirty="0">
                <a:solidFill>
                  <a:srgbClr val="002060"/>
                </a:solidFill>
                <a:latin typeface="Californian FB" pitchFamily="18" charset="0"/>
              </a:rPr>
              <a:t>in Terminal Building</a:t>
            </a:r>
          </a:p>
          <a:p>
            <a:pPr>
              <a:buFont typeface="Wingdings" pitchFamily="2" charset="2"/>
              <a:buChar char="v"/>
            </a:pPr>
            <a:r>
              <a:rPr lang="en-IN" altLang="en-US" sz="1800" dirty="0">
                <a:solidFill>
                  <a:srgbClr val="002060"/>
                </a:solidFill>
                <a:latin typeface="Californian FB" pitchFamily="18" charset="0"/>
              </a:rPr>
              <a:t>Day Hotel with 20 rooms, along with business centre, conference facilities </a:t>
            </a:r>
            <a:r>
              <a:rPr lang="en-IN" altLang="en-US" sz="1800" dirty="0" err="1" smtClean="0">
                <a:solidFill>
                  <a:srgbClr val="002060"/>
                </a:solidFill>
                <a:latin typeface="Californian FB" pitchFamily="18" charset="0"/>
              </a:rPr>
              <a:t>etc</a:t>
            </a:r>
            <a:endParaRPr lang="en-IN" altLang="en-US" sz="1800" dirty="0" smtClean="0">
              <a:solidFill>
                <a:srgbClr val="002060"/>
              </a:solidFill>
              <a:latin typeface="Californian FB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IN" altLang="en-US" sz="1800" dirty="0" smtClean="0">
                <a:solidFill>
                  <a:srgbClr val="002060"/>
                </a:solidFill>
                <a:latin typeface="Californian FB" pitchFamily="18" charset="0"/>
              </a:rPr>
              <a:t>Large </a:t>
            </a:r>
            <a:r>
              <a:rPr lang="en-IN" altLang="en-US" sz="1800" dirty="0">
                <a:solidFill>
                  <a:srgbClr val="002060"/>
                </a:solidFill>
                <a:latin typeface="Californian FB" pitchFamily="18" charset="0"/>
              </a:rPr>
              <a:t>area for shopping, food and beverages, </a:t>
            </a:r>
            <a:r>
              <a:rPr lang="en-IN" altLang="en-US" sz="1800" dirty="0" smtClean="0">
                <a:solidFill>
                  <a:srgbClr val="002060"/>
                </a:solidFill>
                <a:latin typeface="Californian FB" pitchFamily="18" charset="0"/>
              </a:rPr>
              <a:t>Duty Free, etc.</a:t>
            </a:r>
            <a:endParaRPr lang="en-US" altLang="en-US" sz="1800" dirty="0" smtClean="0">
              <a:latin typeface="Californian FB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IN" altLang="en-US" sz="1800" dirty="0" smtClean="0">
                <a:solidFill>
                  <a:srgbClr val="002060"/>
                </a:solidFill>
                <a:latin typeface="Californian FB" pitchFamily="18" charset="0"/>
              </a:rPr>
              <a:t>Kannur Airport has rich green surroundings</a:t>
            </a:r>
          </a:p>
          <a:p>
            <a:pPr>
              <a:buFont typeface="Wingdings" pitchFamily="2" charset="2"/>
              <a:buChar char="v"/>
            </a:pPr>
            <a:r>
              <a:rPr lang="en-IN" altLang="en-US" sz="1800" dirty="0">
                <a:solidFill>
                  <a:srgbClr val="002060"/>
                </a:solidFill>
                <a:latin typeface="Californian FB" pitchFamily="18" charset="0"/>
              </a:rPr>
              <a:t>Full Fledged  Academy for Aviation and Hospitality. (Funding Aid from National Skill Development </a:t>
            </a:r>
            <a:r>
              <a:rPr lang="en-IN" altLang="en-US" sz="1800" dirty="0" smtClean="0">
                <a:solidFill>
                  <a:srgbClr val="002060"/>
                </a:solidFill>
                <a:latin typeface="Californian FB" pitchFamily="18" charset="0"/>
              </a:rPr>
              <a:t>Corporation)</a:t>
            </a:r>
            <a:endParaRPr lang="en-IN" altLang="en-US" sz="1800" dirty="0">
              <a:solidFill>
                <a:srgbClr val="002060"/>
              </a:solidFill>
              <a:latin typeface="Californian FB" pitchFamily="18" charset="0"/>
            </a:endParaRPr>
          </a:p>
          <a:p>
            <a:pPr marL="0" indent="0">
              <a:buNone/>
            </a:pPr>
            <a:r>
              <a:rPr lang="en-IN" altLang="en-US" sz="1800" b="1" dirty="0" smtClean="0">
                <a:solidFill>
                  <a:srgbClr val="002060"/>
                </a:solidFill>
                <a:latin typeface="Californian FB" pitchFamily="18" charset="0"/>
              </a:rPr>
              <a:t>(Future)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Flight </a:t>
            </a: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Kitchen.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Provision for 5 star hotels in the premises.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Airport Village and Township in the premises.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Multi- Speciality Hospital, Wellness Centre, etc.</a:t>
            </a:r>
          </a:p>
          <a:p>
            <a:pPr marL="0" indent="0">
              <a:buNone/>
            </a:pPr>
            <a:endParaRPr lang="en-IN" altLang="en-US" sz="1800" dirty="0" smtClean="0">
              <a:solidFill>
                <a:srgbClr val="002060"/>
              </a:solidFill>
              <a:latin typeface="Californian FB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IN" altLang="en-US" sz="1800" dirty="0" smtClean="0">
              <a:solidFill>
                <a:srgbClr val="002060"/>
              </a:solidFill>
              <a:latin typeface="Californian FB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2743200" cy="3810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18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International </a:t>
            </a:r>
          </a:p>
          <a:p>
            <a:pPr marL="0" indent="0">
              <a:buFontTx/>
              <a:buNone/>
              <a:defRPr/>
            </a:pPr>
            <a:endParaRPr lang="en-US" sz="1800" b="1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sz="18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GCC 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– 	Dubai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Sharjah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Abu Dhabi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Muscat</a:t>
            </a:r>
            <a:endParaRPr lang="en-US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Doha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Bahrain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Dammam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Riyadh</a:t>
            </a:r>
            <a:endParaRPr lang="en-US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 Jeddah</a:t>
            </a:r>
          </a:p>
          <a:p>
            <a:pPr marL="0" indent="0" algn="just">
              <a:buFontTx/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Kuwait</a:t>
            </a:r>
          </a:p>
          <a:p>
            <a:pPr marL="0" indent="0">
              <a:buFontTx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990600"/>
            <a:ext cx="448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FLIGHTS REQUIRED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90900" y="1905000"/>
            <a:ext cx="4953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</a:t>
            </a:r>
            <a:endParaRPr lang="en-US" b="1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East/ South East Asia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– </a:t>
            </a: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Singapore</a:t>
            </a:r>
          </a:p>
          <a:p>
            <a:pPr marL="0" indent="0" algn="just">
              <a:buFontTx/>
              <a:buNone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	Kuala </a:t>
            </a:r>
            <a:r>
              <a:rPr lang="en-US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lumpur</a:t>
            </a:r>
            <a:endParaRPr lang="en-US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	Bangkok</a:t>
            </a:r>
          </a:p>
          <a:p>
            <a:pPr marL="0" indent="0" algn="just">
              <a:buFontTx/>
              <a:buNone/>
              <a:defRPr/>
            </a:pPr>
            <a:r>
              <a:rPr lang="en-US" dirty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	Hong Kong</a:t>
            </a:r>
            <a:endParaRPr lang="en-US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2743200" cy="3810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Domestic</a:t>
            </a:r>
            <a:r>
              <a:rPr lang="en-US" sz="16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</a:t>
            </a:r>
          </a:p>
          <a:p>
            <a:pPr marL="0" indent="0" algn="just">
              <a:buFontTx/>
              <a:buNone/>
              <a:defRPr/>
            </a:pPr>
            <a:endParaRPr lang="en-US" sz="1600" b="1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Trivandrum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Kochi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Bengaluru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Chennai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Hyderabad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Mumbai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New Delhi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Goa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Ahmedabad </a:t>
            </a:r>
          </a:p>
          <a:p>
            <a:pPr marL="0" indent="0" algn="just">
              <a:buFontTx/>
              <a:buNone/>
              <a:defRPr/>
            </a:pPr>
            <a:r>
              <a:rPr lang="en-US" sz="16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Others</a:t>
            </a:r>
            <a:endParaRPr 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990600"/>
            <a:ext cx="448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FLIGHTS REQUIRED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050473" y="2514600"/>
            <a:ext cx="3113752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600" b="1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Stop – Over Options </a:t>
            </a:r>
            <a:r>
              <a:rPr lang="en-US" sz="12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</a:t>
            </a:r>
            <a:endParaRPr lang="en-US" sz="1200" b="1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Trivandrum/Kochi – Delhi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Trivandrum/Kochi – Bengaluru</a:t>
            </a:r>
          </a:p>
          <a:p>
            <a:pPr marL="0" indent="0">
              <a:buNone/>
              <a:defRPr/>
            </a:pPr>
            <a:r>
              <a:rPr lang="en-US" sz="1600" kern="0" dirty="0">
                <a:solidFill>
                  <a:srgbClr val="002060"/>
                </a:solidFill>
                <a:latin typeface="Californian FB" panose="0207040306080B030204" pitchFamily="18" charset="0"/>
              </a:rPr>
              <a:t>Trivandrum/Kochi – </a:t>
            </a: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Goa</a:t>
            </a:r>
          </a:p>
          <a:p>
            <a:pPr marL="0" indent="0">
              <a:buNone/>
              <a:defRPr/>
            </a:pPr>
            <a:r>
              <a:rPr lang="en-US" sz="1600" kern="0" dirty="0">
                <a:solidFill>
                  <a:srgbClr val="002060"/>
                </a:solidFill>
                <a:latin typeface="Californian FB" panose="0207040306080B030204" pitchFamily="18" charset="0"/>
              </a:rPr>
              <a:t>Trivandrum/Kochi – </a:t>
            </a: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Mumbai</a:t>
            </a: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Others</a:t>
            </a:r>
          </a:p>
          <a:p>
            <a:pPr marL="0" indent="0">
              <a:buFontTx/>
              <a:buNone/>
              <a:defRPr/>
            </a:pPr>
            <a:r>
              <a:rPr lang="en-US" sz="18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endParaRPr lang="en-IN" sz="1800" kern="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76800" y="2514600"/>
            <a:ext cx="38862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en-US" sz="1600" b="1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Regional</a:t>
            </a:r>
          </a:p>
          <a:p>
            <a:pPr marL="0" indent="0" algn="just">
              <a:buFontTx/>
              <a:buNone/>
              <a:defRPr/>
            </a:pPr>
            <a:endParaRPr lang="en-US" sz="1600" b="1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Mysuru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Coimbatore</a:t>
            </a: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Trichy</a:t>
            </a: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Madurai</a:t>
            </a: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Agatti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Arkonam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Chettinad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Neyvelli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Salem</a:t>
            </a:r>
          </a:p>
          <a:p>
            <a:pPr marL="0" indent="0"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Sulur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600" kern="0" dirty="0" err="1">
                <a:solidFill>
                  <a:srgbClr val="002060"/>
                </a:solidFill>
                <a:latin typeface="Californian FB" panose="0207040306080B030204" pitchFamily="18" charset="0"/>
              </a:rPr>
              <a:t>Thanjavur</a:t>
            </a:r>
            <a:endParaRPr lang="en-US" sz="1600" kern="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600" kern="0" dirty="0">
                <a:solidFill>
                  <a:srgbClr val="002060"/>
                </a:solidFill>
                <a:latin typeface="Californian FB" panose="0207040306080B030204" pitchFamily="18" charset="0"/>
              </a:rPr>
              <a:t>Vellore</a:t>
            </a:r>
          </a:p>
          <a:p>
            <a:pPr marL="0" indent="0">
              <a:buNone/>
              <a:defRPr/>
            </a:pP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8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endParaRPr lang="en-IN" sz="1800" kern="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172200" y="2819400"/>
            <a:ext cx="3113752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endParaRPr lang="en-US" sz="1600" b="1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600" kern="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Puttaparthy</a:t>
            </a:r>
            <a:endParaRPr lang="en-US" sz="1600" kern="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Pondicherry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Nasik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Mangalore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Calicut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Other Unserved/Underserved Airports in Karnataka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Tamil Nadu</a:t>
            </a:r>
          </a:p>
          <a:p>
            <a:pPr marL="0" indent="0">
              <a:buFontTx/>
              <a:buNone/>
              <a:defRPr/>
            </a:pP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Andhra </a:t>
            </a:r>
            <a:r>
              <a:rPr lang="en-US" sz="1600" kern="0" dirty="0">
                <a:solidFill>
                  <a:srgbClr val="002060"/>
                </a:solidFill>
                <a:latin typeface="Californian FB" panose="0207040306080B030204" pitchFamily="18" charset="0"/>
              </a:rPr>
              <a:t>P</a:t>
            </a:r>
            <a:r>
              <a:rPr lang="en-US" sz="16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radesh/Telangana, Maharashtra etc.</a:t>
            </a:r>
            <a:r>
              <a:rPr lang="en-US" sz="1800" kern="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	</a:t>
            </a:r>
            <a:endParaRPr lang="en-IN" sz="1800" kern="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9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057400"/>
            <a:ext cx="7315200" cy="36877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fornian FB" panose="0207040306080B030204" pitchFamily="18" charset="0"/>
              </a:rPr>
              <a:t>COCHIN INTERNATIONAL AIRPORT</a:t>
            </a:r>
            <a:endParaRPr lang="en-IN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518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itchFamily="18" charset="0"/>
              </a:rPr>
              <a:t>Cochin  International  Airport</a:t>
            </a:r>
            <a:endParaRPr lang="en-IN" altLang="en-US" sz="3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457200" indent="-457200">
              <a:buFontTx/>
              <a:buAutoNum type="alphaUcParenR"/>
              <a:defRPr/>
            </a:pP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US/Europe direct connectivity</a:t>
            </a:r>
          </a:p>
          <a:p>
            <a:pPr marL="0" indent="0">
              <a:buFontTx/>
              <a:buNone/>
              <a:defRPr/>
            </a:pPr>
            <a:endParaRPr lang="en-US" sz="20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Cochin Airport is having full – fledged  traffic potential for operating a daily flight to US/Europe 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A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ttractive </a:t>
            </a: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concessions for the airlines who are ready to commence direct 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connectivity.</a:t>
            </a:r>
          </a:p>
          <a:p>
            <a:pPr marL="0" indent="0">
              <a:buFontTx/>
              <a:buNone/>
              <a:defRPr/>
            </a:pPr>
            <a:endParaRPr lang="en-US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457200" indent="-457200">
              <a:buFontTx/>
              <a:buAutoNum type="alphaUcParenR" startAt="2"/>
              <a:defRPr/>
            </a:pP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MRO in Cochin international Airport</a:t>
            </a:r>
          </a:p>
          <a:p>
            <a:pPr marL="0" indent="0">
              <a:buFontTx/>
              <a:buNone/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Cochin International Aviation Services Ltd (CIASL) is setting up a world class Aircraft MRO facility.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Facilities for 2 narrow bodied  aircraft can be extended by CIASL.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CIAL will be ready to extend concession on Airport charges for those utilizing the MRO facility.</a:t>
            </a:r>
            <a:endParaRPr lang="en-US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en-US" sz="20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457200" indent="-457200">
              <a:buFontTx/>
              <a:buAutoNum type="alphaUcParenR"/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20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457200" indent="-457200">
              <a:buFontTx/>
              <a:buAutoNum type="alphaUcParenR"/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20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endParaRPr lang="en-I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36877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fornian FB" panose="0207040306080B030204" pitchFamily="18" charset="0"/>
              </a:rPr>
              <a:t>TRIVANDRUM INTERNATIONAL AIRPORT</a:t>
            </a:r>
            <a:endParaRPr lang="en-IN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0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itchFamily="18" charset="0"/>
              </a:rPr>
              <a:t>Trivandrum 	international Airport</a:t>
            </a:r>
            <a:endParaRPr lang="en-IN" altLang="en-US" sz="3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AutoNum type="alphaUcParenR"/>
              <a:defRPr/>
            </a:pPr>
            <a:endParaRPr lang="en-US" sz="20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 marL="457200" indent="-457200">
              <a:buFontTx/>
              <a:buAutoNum type="alphaUcParenR"/>
              <a:defRPr/>
            </a:pP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Improvement of connectivity (Domestic)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Need of direct connectivity between Trivandrum and Mangalore, Madurai, Coimbatore, Ahmedabad, Goa and Pune.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Flights to Mumbai and Chennai are inadequate and frequency of flights to be increased.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Timings to be improved.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Increase Business Class capacity</a:t>
            </a:r>
          </a:p>
          <a:p>
            <a:pPr marL="0" indent="0">
              <a:buNone/>
              <a:defRPr/>
            </a:pPr>
            <a:endParaRPr lang="en-US" sz="20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B)  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Improvement </a:t>
            </a:r>
            <a:r>
              <a:rPr lang="en-US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of connectivity 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(Internationa</a:t>
            </a:r>
            <a:r>
              <a:rPr lang="en-US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l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)</a:t>
            </a:r>
            <a:endParaRPr lang="en-US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Introduce connectivity to Bangkok, Frankfurt, London, Melbourne and Bali.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9800"/>
            <a:ext cx="8001000" cy="35353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fornian FB" panose="0207040306080B030204" pitchFamily="18" charset="0"/>
              </a:rPr>
              <a:t>CALICUT  INTERNATIONAL AIRPORT</a:t>
            </a:r>
            <a:endParaRPr lang="en-IN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55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anose="0207040306080B030204" pitchFamily="18" charset="0"/>
              </a:rPr>
              <a:t>CALICUT  INTERNATIONAL AIRPORT</a:t>
            </a:r>
            <a:endParaRPr lang="en-IN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anose="0207040306080B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Wide body aircraft need to be operated from Calicut Airport.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All efforts will be made for </a:t>
            </a:r>
            <a:r>
              <a:rPr lang="en-US" sz="1800" b="1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operationalisation</a:t>
            </a:r>
            <a:endParaRPr lang="en-IN" sz="1800" b="1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3856" y="1772816"/>
            <a:ext cx="8229600" cy="442595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US" altLang="en-US" sz="1200" dirty="0" smtClean="0">
              <a:latin typeface="Californian FB" panose="0207040306080B0302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1200" dirty="0">
              <a:latin typeface="Californian FB" panose="0207040306080B0302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en-US" sz="1200" dirty="0" smtClean="0">
              <a:latin typeface="Californian FB" panose="0207040306080B0302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Currently, three International Airports are operational in Kerala. The fourth one (Kannur Airport ) is nearing completion.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Demand for a better connectivity to Middle East, Europe, USA, Australia, South East Asia as well as major airports in the country still prevails.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Exclusive SEZ for cargo is being considered at </a:t>
            </a:r>
            <a:r>
              <a:rPr lang="en-US" sz="2000" dirty="0">
                <a:solidFill>
                  <a:srgbClr val="002060"/>
                </a:solidFill>
                <a:latin typeface="Californian FB" panose="0207040306080B030204" pitchFamily="18" charset="0"/>
              </a:rPr>
              <a:t>K</a:t>
            </a: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annur Airport due to land availability.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solidFill>
                  <a:srgbClr val="002060"/>
                </a:solidFill>
                <a:latin typeface="Californian FB" panose="0207040306080B030204" pitchFamily="18" charset="0"/>
              </a:rPr>
              <a:t>Cargo flights to International Airports may be </a:t>
            </a: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added, due to the induced volumes. Introduction of </a:t>
            </a:r>
            <a:r>
              <a:rPr lang="en-US" sz="2000" dirty="0">
                <a:solidFill>
                  <a:srgbClr val="002060"/>
                </a:solidFill>
                <a:latin typeface="Californian FB" panose="0207040306080B030204" pitchFamily="18" charset="0"/>
              </a:rPr>
              <a:t>freight carriers to Kerala </a:t>
            </a: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will boost cargo </a:t>
            </a:r>
            <a:r>
              <a:rPr lang="en-US" sz="2000" dirty="0">
                <a:solidFill>
                  <a:srgbClr val="002060"/>
                </a:solidFill>
                <a:latin typeface="Californian FB" panose="0207040306080B030204" pitchFamily="18" charset="0"/>
              </a:rPr>
              <a:t>exports/imports</a:t>
            </a: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 </a:t>
            </a:r>
            <a:endParaRPr lang="en-IN" sz="20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n-IN" alt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 rtl="0"/>
            <a:r>
              <a:rPr lang="en-US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anose="0207040306080B030204" pitchFamily="18" charset="0"/>
              </a:rPr>
              <a:t>Air Connectivity in Kerala</a:t>
            </a:r>
            <a:endParaRPr lang="en-IN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 descr="terminal_at_calicut_international_airport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1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fornian FB" panose="0207040306080B030204" pitchFamily="18" charset="0"/>
              </a:rPr>
              <a:t>SABARIMALA</a:t>
            </a:r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fornian FB" panose="0207040306080B030204" pitchFamily="18" charset="0"/>
              </a:rPr>
              <a:t>    AIRPORT</a:t>
            </a:r>
            <a:endParaRPr lang="en-IN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66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anose="0207040306080B030204" pitchFamily="18" charset="0"/>
              </a:rPr>
              <a:t>SABARIMALA      AIRPORT</a:t>
            </a:r>
            <a:endParaRPr lang="en-IN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anose="0207040306080B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State  Government plans to set up an airport near </a:t>
            </a: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Sabarimala, one of the largest annual pilgrimages in the world.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Site selection and feasibility study are in progress</a:t>
            </a:r>
            <a:r>
              <a:rPr lang="en-US" sz="1800" dirty="0"/>
              <a:t>. </a:t>
            </a:r>
            <a:endParaRPr lang="en-IN" sz="1800" dirty="0"/>
          </a:p>
          <a:p>
            <a:pPr>
              <a:buFont typeface="Wingdings" panose="05000000000000000000" pitchFamily="2" charset="2"/>
              <a:buChar char="v"/>
            </a:pP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88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alt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itchFamily="18" charset="0"/>
              </a:rPr>
              <a:t>Inter  Airport  Connectivity within  Kerala</a:t>
            </a:r>
            <a:endParaRPr lang="en-IN" altLang="en-US" sz="3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844675"/>
            <a:ext cx="8147050" cy="428148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en-US" altLang="en-US" sz="2000" dirty="0" smtClean="0">
              <a:solidFill>
                <a:srgbClr val="002060"/>
              </a:solidFill>
              <a:latin typeface="Californian FB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2000" dirty="0" smtClean="0">
                <a:solidFill>
                  <a:srgbClr val="002060"/>
                </a:solidFill>
                <a:latin typeface="Californian FB" pitchFamily="18" charset="0"/>
              </a:rPr>
              <a:t>Large demand for  connecting  cities of Trivandrum, Kochi, Calicut and </a:t>
            </a:r>
            <a:r>
              <a:rPr lang="en-US" altLang="en-US" sz="2000" dirty="0" err="1" smtClean="0">
                <a:solidFill>
                  <a:srgbClr val="002060"/>
                </a:solidFill>
                <a:latin typeface="Californian FB" pitchFamily="18" charset="0"/>
              </a:rPr>
              <a:t>Kannur</a:t>
            </a:r>
            <a:endParaRPr lang="en-US" altLang="en-US" sz="2000" dirty="0" smtClean="0">
              <a:solidFill>
                <a:srgbClr val="002060"/>
              </a:solidFill>
              <a:latin typeface="Californian FB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altLang="en-US" sz="2000" dirty="0" smtClean="0">
                <a:solidFill>
                  <a:srgbClr val="002060"/>
                </a:solidFill>
                <a:latin typeface="Californian FB" pitchFamily="18" charset="0"/>
              </a:rPr>
              <a:t>Flights connecting the airport cities will be beneficial</a:t>
            </a:r>
            <a:r>
              <a:rPr lang="en-US" altLang="en-US" sz="2000" dirty="0">
                <a:solidFill>
                  <a:srgbClr val="002060"/>
                </a:solidFill>
                <a:latin typeface="Californian FB" pitchFamily="18" charset="0"/>
              </a:rPr>
              <a:t> </a:t>
            </a:r>
            <a:r>
              <a:rPr lang="en-US" altLang="en-US" sz="2000" dirty="0" smtClean="0">
                <a:solidFill>
                  <a:srgbClr val="002060"/>
                </a:solidFill>
                <a:latin typeface="Californian FB" pitchFamily="18" charset="0"/>
              </a:rPr>
              <a:t>to the airlines.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anose="0207040306080B030204" pitchFamily="18" charset="0"/>
              </a:rPr>
              <a:t>Regional Connectivity</a:t>
            </a:r>
            <a:endParaRPr lang="en-IN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anose="0207040306080B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en-US" sz="2000" dirty="0" smtClean="0"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en-US" sz="2000" dirty="0"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Destinations of </a:t>
            </a:r>
            <a:r>
              <a:rPr lang="en-US" sz="20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Mysuru</a:t>
            </a:r>
            <a:r>
              <a:rPr lang="en-US" sz="20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, Mangalore, Madurai, Coimbatore, Trichy and Goa may be connected with flights from airports in Kerala under the Regional Connectivity Scheme of GOI.</a:t>
            </a:r>
            <a:endParaRPr lang="en-IN" sz="2000" dirty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>
              <a:buFontTx/>
              <a:buNone/>
              <a:defRPr/>
            </a:pPr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defRPr/>
            </a:pP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defRPr/>
            </a:pPr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0" indent="0" algn="ctr">
              <a:buFontTx/>
              <a:buNone/>
              <a:defRPr/>
            </a:pPr>
            <a:r>
              <a:rPr lang="en-US" sz="7200" b="1" dirty="0" smtClean="0">
                <a:ln w="11430"/>
                <a:solidFill>
                  <a:schemeClr val="accent1">
                    <a:lumMod val="9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fornian FB" panose="0207040306080B030204" pitchFamily="18" charset="0"/>
              </a:rPr>
              <a:t>THANK   YOU</a:t>
            </a:r>
            <a:endParaRPr lang="en-IN" sz="7200" b="1" dirty="0">
              <a:ln w="11430"/>
              <a:solidFill>
                <a:schemeClr val="accent1">
                  <a:lumMod val="9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76401"/>
            <a:ext cx="5943600" cy="48761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52400"/>
            <a:ext cx="5232400" cy="5043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85803"/>
            <a:ext cx="4419600" cy="1078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0" y="1981200"/>
            <a:ext cx="3219450" cy="42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4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81872" y="1841578"/>
            <a:ext cx="4105275" cy="4339639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0" lvl="5" algn="just"/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Californian FB" panose="0207060306080B030204" pitchFamily="18" charset="0"/>
            </a:endParaRPr>
          </a:p>
          <a:p>
            <a:pPr marL="0" lvl="5" algn="just"/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Californian FB" panose="0207060306080B030204" pitchFamily="18" charset="0"/>
              </a:rPr>
              <a:t>Proposed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Californian FB" panose="0207060306080B030204" pitchFamily="18" charset="0"/>
              </a:rPr>
              <a:t>International Airport is located in the North Malabar Region of Kerala in Kannur District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Californian FB" panose="0207060306080B030204" pitchFamily="18" charset="0"/>
              </a:rPr>
              <a:t>.</a:t>
            </a:r>
          </a:p>
          <a:p>
            <a:pPr marL="0" lvl="5" algn="just"/>
            <a:endParaRPr lang="en-US" sz="1600" dirty="0">
              <a:solidFill>
                <a:srgbClr val="000000"/>
              </a:solidFill>
              <a:latin typeface="Californian FB" panose="0207060306080B030204" pitchFamily="18" charset="0"/>
            </a:endParaRPr>
          </a:p>
          <a:p>
            <a:pPr marL="0" lvl="5" algn="just"/>
            <a:r>
              <a:rPr lang="en-US" sz="1600" dirty="0">
                <a:latin typeface="Californian FB" panose="0207060306080B030204" pitchFamily="18" charset="0"/>
              </a:rPr>
              <a:t>Airport Site is </a:t>
            </a:r>
            <a:r>
              <a:rPr lang="en-US" sz="1600" dirty="0" smtClean="0">
                <a:latin typeface="Californian FB" panose="0207060306080B030204" pitchFamily="18" charset="0"/>
              </a:rPr>
              <a:t>24 </a:t>
            </a:r>
            <a:r>
              <a:rPr lang="en-US" sz="1600" dirty="0">
                <a:latin typeface="Californian FB" panose="0207060306080B030204" pitchFamily="18" charset="0"/>
              </a:rPr>
              <a:t>Km. from Kannur and Thalassery Rly Station .</a:t>
            </a:r>
          </a:p>
          <a:p>
            <a:pPr marL="0" lvl="5"/>
            <a:endParaRPr lang="en-US" sz="1600" dirty="0">
              <a:latin typeface="Californian FB" panose="0207060306080B030204" pitchFamily="18" charset="0"/>
            </a:endParaRPr>
          </a:p>
          <a:p>
            <a:pPr lvl="0">
              <a:buSzPct val="45000"/>
            </a:pPr>
            <a:r>
              <a:rPr lang="en-US" sz="1600" dirty="0">
                <a:latin typeface="Californian FB" panose="0207060306080B030204" pitchFamily="18" charset="0"/>
              </a:rPr>
              <a:t>   Nearest  Functional Airports</a:t>
            </a:r>
          </a:p>
          <a:p>
            <a:pPr lvl="0">
              <a:buSzPct val="45000"/>
            </a:pPr>
            <a:endParaRPr lang="en-US" sz="1600" dirty="0">
              <a:latin typeface="Californian FB" panose="0207060306080B030204" pitchFamily="18" charset="0"/>
            </a:endParaRPr>
          </a:p>
          <a:p>
            <a:pPr indent="-215973" algn="just">
              <a:buSzPct val="45000"/>
              <a:buFont typeface="StarSymbol"/>
              <a:buChar char="●"/>
            </a:pPr>
            <a:r>
              <a:rPr lang="en-US" sz="1600" dirty="0">
                <a:latin typeface="Californian FB" panose="0207060306080B030204" pitchFamily="18" charset="0"/>
              </a:rPr>
              <a:t>Calicut  Int’l Airport                - 120 Km</a:t>
            </a:r>
          </a:p>
          <a:p>
            <a:pPr indent="-215973" algn="just">
              <a:buSzPct val="45000"/>
              <a:buFont typeface="StarSymbol"/>
              <a:buChar char="●"/>
            </a:pPr>
            <a:r>
              <a:rPr lang="en-US" sz="1600" dirty="0">
                <a:latin typeface="Californian FB" panose="0207060306080B030204" pitchFamily="18" charset="0"/>
              </a:rPr>
              <a:t>Mysore Airport	               - </a:t>
            </a:r>
            <a:r>
              <a:rPr lang="en-US" sz="1600" dirty="0" smtClean="0">
                <a:latin typeface="Californian FB" panose="0207060306080B030204" pitchFamily="18" charset="0"/>
              </a:rPr>
              <a:t>154Km</a:t>
            </a:r>
            <a:endParaRPr lang="en-US" sz="1600" dirty="0">
              <a:latin typeface="Californian FB" panose="0207060306080B030204" pitchFamily="18" charset="0"/>
            </a:endParaRPr>
          </a:p>
          <a:p>
            <a:pPr indent="-215973" algn="just">
              <a:buSzPct val="45000"/>
              <a:buFont typeface="StarSymbol"/>
              <a:buChar char="●"/>
            </a:pPr>
            <a:r>
              <a:rPr lang="en-US" sz="1600" dirty="0">
                <a:latin typeface="Californian FB" panose="0207060306080B030204" pitchFamily="18" charset="0"/>
              </a:rPr>
              <a:t>Mangalore Int’l Airport          - 170 Km</a:t>
            </a:r>
          </a:p>
          <a:p>
            <a:pPr indent="-215973" algn="just">
              <a:buSzPct val="45000"/>
              <a:buFont typeface="StarSymbol"/>
              <a:buChar char="●"/>
            </a:pPr>
            <a:r>
              <a:rPr lang="en-US" sz="1600" dirty="0">
                <a:latin typeface="Californian FB" panose="0207060306080B030204" pitchFamily="18" charset="0"/>
              </a:rPr>
              <a:t>Cochin  Int’l Airport               - 260 Km</a:t>
            </a:r>
          </a:p>
          <a:p>
            <a:pPr indent="-215973" algn="just">
              <a:buSzPct val="45000"/>
              <a:buFont typeface="StarSymbol"/>
              <a:buChar char="●"/>
            </a:pPr>
            <a:r>
              <a:rPr lang="en-US" sz="1600" dirty="0">
                <a:latin typeface="Californian FB" panose="0207060306080B030204" pitchFamily="18" charset="0"/>
              </a:rPr>
              <a:t>Trivandrum Int’l Airport       - 475 Km</a:t>
            </a:r>
          </a:p>
          <a:p>
            <a:pPr marL="0" lvl="5"/>
            <a:endParaRPr lang="en-US" b="1" dirty="0">
              <a:latin typeface="Californian FB" pitchFamily="18" charset="0"/>
            </a:endParaRPr>
          </a:p>
          <a:p>
            <a:endParaRPr lang="en-US" dirty="0">
              <a:latin typeface="Californian FB" pitchFamily="18" charset="0"/>
            </a:endParaRPr>
          </a:p>
        </p:txBody>
      </p:sp>
      <p:grpSp>
        <p:nvGrpSpPr>
          <p:cNvPr id="5" name="Group 14"/>
          <p:cNvGrpSpPr/>
          <p:nvPr/>
        </p:nvGrpSpPr>
        <p:grpSpPr>
          <a:xfrm>
            <a:off x="0" y="630011"/>
            <a:ext cx="4452100" cy="6227989"/>
            <a:chOff x="10603" y="485085"/>
            <a:chExt cx="4267545" cy="6256017"/>
          </a:xfrm>
        </p:grpSpPr>
        <p:pic>
          <p:nvPicPr>
            <p:cNvPr id="16" name="Picture 24"/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10603" y="485085"/>
              <a:ext cx="4267545" cy="62560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Oval 16"/>
            <p:cNvSpPr/>
            <p:nvPr/>
          </p:nvSpPr>
          <p:spPr>
            <a:xfrm>
              <a:off x="3781892" y="6366423"/>
              <a:ext cx="197127" cy="2419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2516056" y="3664223"/>
              <a:ext cx="194213" cy="2754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1871796" y="2387247"/>
              <a:ext cx="197127" cy="241928"/>
            </a:xfrm>
            <a:prstGeom prst="ellips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1289718" y="1432545"/>
              <a:ext cx="173382" cy="316215"/>
            </a:xfrm>
            <a:prstGeom prst="ellips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53EB7-5771-4F69-81D6-FA65FB54E6E3}" type="slidenum">
              <a:rPr lang="en-US" sz="2000" smtClean="0">
                <a:solidFill>
                  <a:srgbClr val="C00000"/>
                </a:solidFill>
                <a:latin typeface="Californian FB" panose="0207040306080B030204" pitchFamily="18" charset="0"/>
              </a:rPr>
              <a:pPr/>
              <a:t>4</a:t>
            </a:fld>
            <a:endParaRPr lang="en-US" sz="2000" dirty="0">
              <a:solidFill>
                <a:srgbClr val="C00000"/>
              </a:solidFill>
              <a:latin typeface="Californian FB" panose="0207040306080B03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9804" r="1131" b="11765"/>
          <a:stretch/>
        </p:blipFill>
        <p:spPr>
          <a:xfrm>
            <a:off x="7371659" y="303440"/>
            <a:ext cx="1543050" cy="653143"/>
          </a:xfrm>
          <a:prstGeom prst="rect">
            <a:avLst/>
          </a:prstGeom>
        </p:spPr>
      </p:pic>
      <p:sp>
        <p:nvSpPr>
          <p:cNvPr id="14" name="Pentagon 13"/>
          <p:cNvSpPr/>
          <p:nvPr/>
        </p:nvSpPr>
        <p:spPr>
          <a:xfrm>
            <a:off x="24906" y="1882"/>
            <a:ext cx="2912534" cy="4675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fornian FB" panose="0207060306080B030204" pitchFamily="18" charset="0"/>
              </a:rPr>
              <a:t>Airport Location</a:t>
            </a:r>
            <a:endParaRPr lang="en-I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384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76200" y="76200"/>
            <a:ext cx="2633133" cy="77539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b="1" dirty="0" smtClean="0">
                <a:solidFill>
                  <a:srgbClr val="FF0000"/>
                </a:solidFill>
                <a:latin typeface="Californian FB" panose="0207060306080B030204" pitchFamily="18" charset="0"/>
              </a:rPr>
              <a:t>Target Market</a:t>
            </a:r>
            <a:endParaRPr lang="en-IN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9804" r="1131" b="11765"/>
          <a:stretch/>
        </p:blipFill>
        <p:spPr>
          <a:xfrm>
            <a:off x="7600950" y="87810"/>
            <a:ext cx="1543050" cy="6531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0338" y="2514600"/>
            <a:ext cx="734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lifornian FB" panose="0207040306080B030204" pitchFamily="18" charset="0"/>
              </a:rPr>
              <a:t>Gulf &amp; Middle East destinations (UAE, </a:t>
            </a:r>
            <a:r>
              <a:rPr lang="en-US" dirty="0" err="1" smtClean="0">
                <a:latin typeface="Californian FB" panose="0207040306080B030204" pitchFamily="18" charset="0"/>
              </a:rPr>
              <a:t>Oman,Qatar,Bahrain,Saudi</a:t>
            </a:r>
            <a:r>
              <a:rPr lang="en-US" dirty="0" smtClean="0">
                <a:latin typeface="Californian FB" panose="0207040306080B030204" pitchFamily="18" charset="0"/>
              </a:rPr>
              <a:t> Arabia, Kuwait etc.)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Californian FB" panose="0207040306080B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lifornian FB" panose="0207040306080B030204" pitchFamily="18" charset="0"/>
              </a:rPr>
              <a:t>SAARC (</a:t>
            </a:r>
            <a:r>
              <a:rPr lang="en-US" dirty="0" err="1" smtClean="0">
                <a:latin typeface="Californian FB" panose="0207040306080B030204" pitchFamily="18" charset="0"/>
              </a:rPr>
              <a:t>Maldives,Colombo</a:t>
            </a:r>
            <a:r>
              <a:rPr lang="en-US" dirty="0" smtClean="0">
                <a:latin typeface="Californian FB" panose="0207040306080B030204" pitchFamily="18" charset="0"/>
              </a:rPr>
              <a:t>)</a:t>
            </a:r>
          </a:p>
          <a:p>
            <a:endParaRPr lang="en-US" dirty="0" smtClean="0">
              <a:latin typeface="Californian FB" panose="0207040306080B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lifornian FB" panose="0207040306080B030204" pitchFamily="18" charset="0"/>
              </a:rPr>
              <a:t>South East Destinations ( Singapore, Kuala Lumpur etc.)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atin typeface="Californian FB" panose="0207040306080B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lifornian FB" panose="0207040306080B030204" pitchFamily="18" charset="0"/>
              </a:rPr>
              <a:t>Domestic stations like </a:t>
            </a:r>
            <a:r>
              <a:rPr lang="en-US" dirty="0" err="1" smtClean="0">
                <a:latin typeface="Californian FB" panose="0207040306080B030204" pitchFamily="18" charset="0"/>
              </a:rPr>
              <a:t>Trivandrum,Cochin,Benguluru,Chennai,Hyderabad</a:t>
            </a:r>
            <a:r>
              <a:rPr lang="en-US" dirty="0" smtClean="0">
                <a:latin typeface="Californian FB" panose="0207040306080B030204" pitchFamily="18" charset="0"/>
              </a:rPr>
              <a:t>, Mumbai ,Delhi.</a:t>
            </a:r>
          </a:p>
          <a:p>
            <a:endParaRPr lang="en-US" dirty="0" smtClean="0">
              <a:latin typeface="Californian FB" panose="0207040306080B030204" pitchFamily="18" charset="0"/>
            </a:endParaRPr>
          </a:p>
          <a:p>
            <a:endParaRPr lang="en-IN" dirty="0">
              <a:latin typeface="Californian FB" panose="0207040306080B0302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C165D-99E0-4D9C-B883-970EC38FB495}" type="slidenum">
              <a:rPr lang="en-IN" sz="2000" smtClean="0">
                <a:solidFill>
                  <a:srgbClr val="C00000"/>
                </a:solidFill>
                <a:latin typeface="Californian FB" panose="0207040306080B030204" pitchFamily="18" charset="0"/>
              </a:rPr>
              <a:t>5</a:t>
            </a:fld>
            <a:endParaRPr lang="en-IN" sz="2000" dirty="0">
              <a:solidFill>
                <a:srgbClr val="C0000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0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05000"/>
            <a:ext cx="7391400" cy="384016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endParaRPr lang="en-US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fornian FB" panose="0207040306080B030204" pitchFamily="18" charset="0"/>
            </a:endParaRPr>
          </a:p>
          <a:p>
            <a:pPr marL="0" indent="0" algn="ctr">
              <a:buNone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fornian FB" panose="0207040306080B030204" pitchFamily="18" charset="0"/>
              </a:rPr>
              <a:t>KANNUR   INTERNATIONAL AIRPORT</a:t>
            </a:r>
            <a:endParaRPr lang="en-IN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05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Picture1-"/>
          <p:cNvPicPr>
            <a:picLocks noGrp="1" noChangeAspect="1"/>
          </p:cNvPicPr>
          <p:nvPr isPhoto="1">
            <p:ph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828800" y="500417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KANNUR AIRPORT – PASSENGER TERMINAL BUILDING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616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Picture2"/>
          <p:cNvPicPr>
            <a:picLocks noGrp="1" noChangeAspect="1"/>
          </p:cNvPicPr>
          <p:nvPr isPhoto="1">
            <p:ph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DEPARTURE  CONCOURSE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12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/>
            <a:r>
              <a:rPr lang="en-US" altLang="en-US" sz="4000" b="1" cap="all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fornian FB" pitchFamily="18" charset="0"/>
              </a:rPr>
              <a:t>Kannur  International  Airport      </a:t>
            </a:r>
            <a:endParaRPr lang="en-US" altLang="en-US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fornian FB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64" y="1676400"/>
            <a:ext cx="8950036" cy="4525963"/>
          </a:xfrm>
        </p:spPr>
        <p:txBody>
          <a:bodyPr/>
          <a:lstStyle/>
          <a:p>
            <a:pPr eaLnBrk="1" hangingPunct="1">
              <a:buFontTx/>
              <a:buAutoNum type="alphaUcParenR"/>
              <a:defRPr/>
            </a:pPr>
            <a:r>
              <a:rPr lang="en-US" altLang="en-US" sz="20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About the Airport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Kannur International Airport Ltd is an Unlisted Public Company promoted by Government of 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Kerala.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Extent of Land – 2336 acres.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Project Cost Phase I -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Rs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 1892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cr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 (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Rs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 1000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cr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as equity and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Rs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 892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cr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as debt).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Present runway length – 3050 m, planning to extend the runway to 4000 m in two phases.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On commissioning, Passenger Terminal Building will have an area of 96,000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sq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 m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Integrated Terminal Building Design with swing 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facility can 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cater to 9 million passenger per annum, with a peak hour handling capacity of 2000 </a:t>
            </a:r>
            <a:r>
              <a:rPr lang="en-US" altLang="en-US" sz="1800" dirty="0" err="1" smtClean="0">
                <a:solidFill>
                  <a:srgbClr val="002060"/>
                </a:solidFill>
                <a:latin typeface="Californian FB" panose="0207040306080B030204" pitchFamily="18" charset="0"/>
              </a:rPr>
              <a:t>pax</a:t>
            </a:r>
            <a:r>
              <a:rPr lang="en-US" alt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Critical </a:t>
            </a: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aircraft for the airport is Boeing 777 300 </a:t>
            </a: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ER. 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Designed </a:t>
            </a: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to cater to Code F (A-380) aircraft in future</a:t>
            </a: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.</a:t>
            </a: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Flexible Apron Sizing that can </a:t>
            </a:r>
            <a:r>
              <a:rPr lang="en-IN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handle 20 aircraft (Code C) at a </a:t>
            </a:r>
            <a:r>
              <a:rPr lang="en-IN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time/ 14 wide body aircraft at a time.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Apron  </a:t>
            </a:r>
            <a:r>
              <a:rPr lang="en-US" sz="1800" dirty="0">
                <a:solidFill>
                  <a:srgbClr val="002060"/>
                </a:solidFill>
                <a:latin typeface="Californian FB" panose="0207040306080B030204" pitchFamily="18" charset="0"/>
              </a:rPr>
              <a:t>and Terminal Building </a:t>
            </a:r>
            <a:r>
              <a:rPr lang="en-US" sz="1800" dirty="0" smtClean="0">
                <a:solidFill>
                  <a:srgbClr val="002060"/>
                </a:solidFill>
                <a:latin typeface="Californian FB" panose="0207040306080B030204" pitchFamily="18" charset="0"/>
              </a:rPr>
              <a:t>expansions in future is considered in the master plan and land reserved for the purpose.</a:t>
            </a:r>
          </a:p>
          <a:p>
            <a:pPr algn="just" eaLnBrk="1" hangingPunct="1">
              <a:buFont typeface="Wingdings" panose="05000000000000000000" pitchFamily="2" charset="2"/>
              <a:buChar char="v"/>
              <a:defRPr/>
            </a:pP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en-IN" sz="1800" dirty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en-US" alt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  <a:p>
            <a:pPr marL="0" indent="0" algn="just" eaLnBrk="1" hangingPunct="1">
              <a:buFontTx/>
              <a:buNone/>
              <a:defRPr/>
            </a:pPr>
            <a:endParaRPr lang="en-US" altLang="en-US" sz="1800" dirty="0" smtClean="0">
              <a:solidFill>
                <a:srgbClr val="002060"/>
              </a:solidFill>
              <a:latin typeface="Californian FB" panose="0207040306080B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10214</TotalTime>
  <Words>957</Words>
  <Application>Microsoft Office PowerPoint</Application>
  <PresentationFormat>On-screen Show (4:3)</PresentationFormat>
  <Paragraphs>221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SimSun</vt:lpstr>
      <vt:lpstr>Arial</vt:lpstr>
      <vt:lpstr>Calibri</vt:lpstr>
      <vt:lpstr>Californian FB</vt:lpstr>
      <vt:lpstr>Mangal</vt:lpstr>
      <vt:lpstr>StarSymbol</vt:lpstr>
      <vt:lpstr>Verdana</vt:lpstr>
      <vt:lpstr>Wingdings</vt:lpstr>
      <vt:lpstr>Diseño predeterminado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Kannur  International  Airport      </vt:lpstr>
      <vt:lpstr> </vt:lpstr>
      <vt:lpstr>PowerPoint Presentation</vt:lpstr>
      <vt:lpstr>PowerPoint Presentation</vt:lpstr>
      <vt:lpstr>PowerPoint Presentation</vt:lpstr>
      <vt:lpstr>PowerPoint Presentation</vt:lpstr>
      <vt:lpstr>Cochin  International  Airport</vt:lpstr>
      <vt:lpstr>PowerPoint Presentation</vt:lpstr>
      <vt:lpstr>Trivandrum  international Airport</vt:lpstr>
      <vt:lpstr>PowerPoint Presentation</vt:lpstr>
      <vt:lpstr>CALICUT  INTERNATIONAL AIRPORT</vt:lpstr>
      <vt:lpstr>PowerPoint Presentation</vt:lpstr>
      <vt:lpstr>PowerPoint Presentation</vt:lpstr>
      <vt:lpstr>SABARIMALA      AIRPORT</vt:lpstr>
      <vt:lpstr>Inter  Airport  Connectivity within  Kerala</vt:lpstr>
      <vt:lpstr>Regional Connectivity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Hp</cp:lastModifiedBy>
  <cp:revision>958</cp:revision>
  <cp:lastPrinted>2017-05-11T15:11:25Z</cp:lastPrinted>
  <dcterms:created xsi:type="dcterms:W3CDTF">2010-05-23T14:28:12Z</dcterms:created>
  <dcterms:modified xsi:type="dcterms:W3CDTF">2017-07-07T07:19:23Z</dcterms:modified>
</cp:coreProperties>
</file>