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  <Override PartName="/ppt/charts/style1.xml" ContentType="application/vnd.ms-office.chartstyle+xml"/>
  <Override PartName="/ppt/charts/colors1.xml" ContentType="application/vnd.ms-office.chartcolorstyl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78" r:id="rId3"/>
    <p:sldId id="289" r:id="rId4"/>
    <p:sldId id="290" r:id="rId5"/>
    <p:sldId id="283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0393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3" autoAdjust="0"/>
    <p:restoredTop sz="94660"/>
  </p:normalViewPr>
  <p:slideViewPr>
    <p:cSldViewPr snapToGrid="0">
      <p:cViewPr varScale="1">
        <p:scale>
          <a:sx n="118" d="100"/>
          <a:sy n="118" d="100"/>
        </p:scale>
        <p:origin x="-104" y="-1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tableStyles" Target="tableStyles.xml"/><Relationship Id="rId12" Type="http://schemas.microsoft.com/office/2015/10/relationships/revisionInfo" Target="revisionInfo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printerSettings" Target="printerSettings/printerSettings1.bin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4" Type="http://schemas.microsoft.com/office/2011/relationships/chartColorStyle" Target="colors1.xml"/><Relationship Id="rId1" Type="http://schemas.openxmlformats.org/officeDocument/2006/relationships/oleObject" Target="Book1" TargetMode="External"/><Relationship Id="rId2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IN" dirty="0"/>
              <a:t>Indian  / Foreigner Tourist Arrivals in and around Pithoragarh including </a:t>
            </a:r>
            <a:r>
              <a:rPr lang="en-IN" dirty="0" err="1"/>
              <a:t>Almora</a:t>
            </a:r>
            <a:r>
              <a:rPr lang="en-IN" dirty="0"/>
              <a:t>, </a:t>
            </a:r>
            <a:r>
              <a:rPr lang="en-IN" dirty="0" err="1"/>
              <a:t>Ranikhet</a:t>
            </a:r>
            <a:r>
              <a:rPr lang="en-IN" dirty="0"/>
              <a:t>, </a:t>
            </a:r>
            <a:r>
              <a:rPr lang="en-IN" dirty="0" err="1"/>
              <a:t>Kausini</a:t>
            </a:r>
            <a:r>
              <a:rPr lang="en-IN" dirty="0"/>
              <a:t>, </a:t>
            </a:r>
            <a:r>
              <a:rPr lang="en-IN" dirty="0" err="1"/>
              <a:t>Bageshwar</a:t>
            </a:r>
            <a:r>
              <a:rPr lang="en-IN" dirty="0"/>
              <a:t> and </a:t>
            </a:r>
            <a:r>
              <a:rPr lang="en-IN" dirty="0" err="1"/>
              <a:t>Champawat</a:t>
            </a:r>
            <a:endParaRPr lang="en-IN" dirty="0"/>
          </a:p>
        </c:rich>
      </c:tx>
      <c:layout>
        <c:manualLayout>
          <c:xMode val="edge"/>
          <c:yMode val="edge"/>
          <c:x val="0.125269434813484"/>
          <c:y val="0.0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[Book1]Sheet1!$D$11</c:f>
              <c:strCache>
                <c:ptCount val="1"/>
                <c:pt idx="0">
                  <c:v>Foreigner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[Book1]Sheet1!$E$10:$G$10</c:f>
              <c:numCache>
                <c:formatCode>General</c:formatCode>
                <c:ptCount val="3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</c:numCache>
            </c:numRef>
          </c:cat>
          <c:val>
            <c:numRef>
              <c:f>[Book1]Sheet1!$E$11:$G$11</c:f>
              <c:numCache>
                <c:formatCode>General</c:formatCode>
                <c:ptCount val="3"/>
                <c:pt idx="0">
                  <c:v>6045.0</c:v>
                </c:pt>
                <c:pt idx="1">
                  <c:v>5338.0</c:v>
                </c:pt>
                <c:pt idx="2">
                  <c:v>6045.0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B4D-4A1C-8C9A-E9AE3D0322F0}"/>
            </c:ext>
          </c:extLst>
        </c:ser>
        <c:ser>
          <c:idx val="1"/>
          <c:order val="1"/>
          <c:tx>
            <c:strRef>
              <c:f>[Book1]Sheet1!$D$12</c:f>
              <c:strCache>
                <c:ptCount val="1"/>
                <c:pt idx="0">
                  <c:v>Indian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[Book1]Sheet1!$E$10:$G$10</c:f>
              <c:numCache>
                <c:formatCode>General</c:formatCode>
                <c:ptCount val="3"/>
                <c:pt idx="0">
                  <c:v>2014.0</c:v>
                </c:pt>
                <c:pt idx="1">
                  <c:v>2015.0</c:v>
                </c:pt>
                <c:pt idx="2">
                  <c:v>2016.0</c:v>
                </c:pt>
              </c:numCache>
            </c:numRef>
          </c:cat>
          <c:val>
            <c:numRef>
              <c:f>[Book1]Sheet1!$E$12:$G$12</c:f>
              <c:numCache>
                <c:formatCode>General</c:formatCode>
                <c:ptCount val="3"/>
                <c:pt idx="0">
                  <c:v>498112.0</c:v>
                </c:pt>
                <c:pt idx="1">
                  <c:v>548804.0</c:v>
                </c:pt>
                <c:pt idx="2">
                  <c:v>498112.0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1B4D-4A1C-8C9A-E9AE3D0322F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-2145980136"/>
        <c:axId val="-2145978008"/>
      </c:barChart>
      <c:catAx>
        <c:axId val="-21459801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5978008"/>
        <c:crosses val="autoZero"/>
        <c:auto val="1"/>
        <c:lblAlgn val="ctr"/>
        <c:lblOffset val="100"/>
        <c:noMultiLvlLbl val="0"/>
      </c:catAx>
      <c:valAx>
        <c:axId val="-214597800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-21459801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69766489828314"/>
          <c:y val="0.919435828391332"/>
          <c:w val="0.363917456869543"/>
          <c:h val="0.0594326947208745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0.23079</cdr:x>
      <cdr:y>0.29853</cdr:y>
    </cdr:from>
    <cdr:to>
      <cdr:x>0.35742</cdr:x>
      <cdr:y>0.3509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="" xmlns:a16="http://schemas.microsoft.com/office/drawing/2014/main" id="{2578A6EB-A212-4934-8E3B-B311BAEB3792}"/>
            </a:ext>
          </a:extLst>
        </cdr:cNvPr>
        <cdr:cNvSpPr txBox="1"/>
      </cdr:nvSpPr>
      <cdr:spPr>
        <a:xfrm xmlns:a="http://schemas.openxmlformats.org/drawingml/2006/main">
          <a:off x="1104967" y="1076485"/>
          <a:ext cx="606287" cy="18884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IN" dirty="0"/>
            <a:t>498112</a:t>
          </a:r>
          <a:endParaRPr lang="en-IN" sz="1100" dirty="0"/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091816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750335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16763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4417609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43428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548928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007895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662028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79201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59162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05472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F04437-D9DA-49FC-A2AC-FF50B1FF3911}" type="datetimeFigureOut">
              <a:rPr lang="en-IN" smtClean="0"/>
              <a:t>07/07/17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E858C7-749C-4D5D-8FC4-14E87D4A8E3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573539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Relationship Id="rId3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Content Placeholder 3" descr="IMG-20170704-WA0033.jpg">
            <a:extLst>
              <a:ext uri="{FF2B5EF4-FFF2-40B4-BE49-F238E27FC236}">
                <a16:creationId xmlns="" xmlns:a16="http://schemas.microsoft.com/office/drawing/2014/main" id="{DA5B44F4-8700-4F8F-A56C-D0235F25F4F4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6" b="29376"/>
          <a:stretch>
            <a:fillRect/>
          </a:stretch>
        </p:blipFill>
        <p:spPr>
          <a:xfrm>
            <a:off x="-1" y="12197"/>
            <a:ext cx="12192001" cy="684580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8583889" cy="408830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sz="2400" kern="1400" cap="all" dirty="0">
                <a:solidFill>
                  <a:srgbClr val="E03177"/>
                </a:solidFill>
                <a:latin typeface="Arial Black" panose="020B0A04020102020204" pitchFamily="34" charset="0"/>
                <a:ea typeface="SimHei"/>
                <a:cs typeface="Mangal" panose="02040503050203030202" pitchFamily="18" charset="0"/>
              </a:rPr>
              <a:t>TIMELESS </a:t>
            </a:r>
            <a:r>
              <a:rPr lang="en-US" sz="2400" kern="1400" cap="all" dirty="0">
                <a:solidFill>
                  <a:srgbClr val="333333"/>
                </a:solidFill>
                <a:latin typeface="Arial Black" panose="020B0A04020102020204" pitchFamily="34" charset="0"/>
                <a:ea typeface="SimHei"/>
                <a:cs typeface="Mangal" panose="02040503050203030202" pitchFamily="18" charset="0"/>
              </a:rPr>
              <a:t>PITHORAGARH</a:t>
            </a:r>
            <a:endParaRPr lang="en-IN" sz="2400" kern="1400" cap="all" dirty="0">
              <a:solidFill>
                <a:srgbClr val="333333"/>
              </a:solidFill>
              <a:latin typeface="Arial Black" panose="020B0A04020102020204" pitchFamily="34" charset="0"/>
              <a:ea typeface="SimHei"/>
              <a:cs typeface="Mangal" panose="02040503050203030202" pitchFamily="18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9B0C5CCE-85FB-4D76-9CC4-E0284B2D8F68}"/>
              </a:ext>
            </a:extLst>
          </p:cNvPr>
          <p:cNvSpPr/>
          <p:nvPr/>
        </p:nvSpPr>
        <p:spPr>
          <a:xfrm>
            <a:off x="8583889" y="4826675"/>
            <a:ext cx="3574869" cy="2031325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dirty="0"/>
              <a:t>Elevation: 4799’</a:t>
            </a:r>
            <a:br>
              <a:rPr lang="en-US" dirty="0"/>
            </a:br>
            <a:r>
              <a:rPr lang="en-US" dirty="0"/>
              <a:t>Runway length :5300’ (R/W 14/32)</a:t>
            </a:r>
            <a:br>
              <a:rPr lang="en-US" dirty="0"/>
            </a:br>
            <a:r>
              <a:rPr lang="en-US" dirty="0"/>
              <a:t>Runway width: </a:t>
            </a:r>
            <a:r>
              <a:rPr lang="en-US" dirty="0" smtClean="0"/>
              <a:t>100</a:t>
            </a:r>
            <a:r>
              <a:rPr lang="en-US" dirty="0"/>
              <a:t>’</a:t>
            </a:r>
            <a:br>
              <a:rPr lang="en-US" dirty="0"/>
            </a:br>
            <a:r>
              <a:rPr lang="en-US" dirty="0"/>
              <a:t>ATC Tower: Available</a:t>
            </a:r>
            <a:br>
              <a:rPr lang="en-US" dirty="0"/>
            </a:br>
            <a:r>
              <a:rPr lang="en-US" dirty="0"/>
              <a:t>Apron: Parking for 2 ATR’s</a:t>
            </a:r>
            <a:br>
              <a:rPr lang="en-US" dirty="0"/>
            </a:br>
            <a:r>
              <a:rPr lang="en-US" dirty="0"/>
              <a:t>Fire fighting: Available</a:t>
            </a:r>
            <a:br>
              <a:rPr lang="en-US" dirty="0"/>
            </a:br>
            <a:r>
              <a:rPr lang="en-US" dirty="0"/>
              <a:t>Passenger lounge: Available</a:t>
            </a:r>
            <a:endParaRPr lang="en-IN" dirty="0"/>
          </a:p>
        </p:txBody>
      </p:sp>
      <p:pic>
        <p:nvPicPr>
          <p:cNvPr id="6" name="Picture 5">
            <a:extLst>
              <a:ext uri="{FF2B5EF4-FFF2-40B4-BE49-F238E27FC236}">
                <a16:creationId xmlns="" xmlns:a16="http://schemas.microsoft.com/office/drawing/2014/main" id="{F239520F-5FC3-41C8-93AB-C9541D48F0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938" y="2089191"/>
            <a:ext cx="2718228" cy="203867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24B3FFB4-75A2-47EA-B6DF-DD67D55689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8938" y="12197"/>
            <a:ext cx="2753062" cy="2064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4853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/>
          <p:cNvPicPr>
            <a:picLocks noChangeAspect="1"/>
          </p:cNvPicPr>
          <p:nvPr/>
        </p:nvPicPr>
        <p:blipFill rotWithShape="1">
          <a:blip r:embed="rId2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-107805"/>
            <a:ext cx="12192000" cy="6965805"/>
          </a:xfrm>
          <a:prstGeom prst="rect">
            <a:avLst/>
          </a:prstGeom>
        </p:spPr>
      </p:pic>
      <p:sp>
        <p:nvSpPr>
          <p:cNvPr id="6" name="Oval 5"/>
          <p:cNvSpPr/>
          <p:nvPr/>
        </p:nvSpPr>
        <p:spPr>
          <a:xfrm>
            <a:off x="7643535" y="4971165"/>
            <a:ext cx="167269" cy="1895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cxnSp>
        <p:nvCxnSpPr>
          <p:cNvPr id="15" name="Straight Arrow Connector 14"/>
          <p:cNvCxnSpPr>
            <a:cxnSpLocks/>
            <a:endCxn id="32" idx="6"/>
          </p:cNvCxnSpPr>
          <p:nvPr/>
        </p:nvCxnSpPr>
        <p:spPr>
          <a:xfrm>
            <a:off x="5933565" y="3343782"/>
            <a:ext cx="2151438" cy="308372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cxnSpLocks/>
            <a:stCxn id="6" idx="0"/>
            <a:endCxn id="32" idx="4"/>
          </p:cNvCxnSpPr>
          <p:nvPr/>
        </p:nvCxnSpPr>
        <p:spPr>
          <a:xfrm flipV="1">
            <a:off x="7727170" y="3746939"/>
            <a:ext cx="274199" cy="1224226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cxnSpLocks/>
            <a:stCxn id="8" idx="7"/>
          </p:cNvCxnSpPr>
          <p:nvPr/>
        </p:nvCxnSpPr>
        <p:spPr>
          <a:xfrm flipV="1">
            <a:off x="4462543" y="3648809"/>
            <a:ext cx="3547751" cy="1065942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cxnSpLocks/>
            <a:stCxn id="46" idx="6"/>
          </p:cNvCxnSpPr>
          <p:nvPr/>
        </p:nvCxnSpPr>
        <p:spPr>
          <a:xfrm flipV="1">
            <a:off x="4826637" y="3648809"/>
            <a:ext cx="3183657" cy="208833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4315814" y="3115986"/>
            <a:ext cx="1617751" cy="24622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IN" sz="1000" dirty="0" err="1">
                <a:latin typeface="Arial" panose="020B0604020202020204" pitchFamily="34" charset="0"/>
                <a:cs typeface="Arial" panose="020B0604020202020204" pitchFamily="34" charset="0"/>
              </a:rPr>
              <a:t>Almora</a:t>
            </a:r>
            <a:r>
              <a:rPr lang="en-IN" sz="1000" dirty="0">
                <a:latin typeface="Arial" panose="020B0604020202020204" pitchFamily="34" charset="0"/>
                <a:cs typeface="Arial" panose="020B0604020202020204" pitchFamily="34" charset="0"/>
              </a:rPr>
              <a:t> 115Km / 3.36 Hrs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7128986" y="5183079"/>
            <a:ext cx="1928733" cy="24622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IN" sz="1000" dirty="0" err="1">
                <a:latin typeface="Arial" panose="020B0604020202020204" pitchFamily="34" charset="0"/>
                <a:cs typeface="Arial" panose="020B0604020202020204" pitchFamily="34" charset="0"/>
              </a:rPr>
              <a:t>Champawat</a:t>
            </a:r>
            <a:r>
              <a:rPr lang="en-IN" sz="1000" dirty="0">
                <a:latin typeface="Arial" panose="020B0604020202020204" pitchFamily="34" charset="0"/>
                <a:cs typeface="Arial" panose="020B0604020202020204" pitchFamily="34" charset="0"/>
              </a:rPr>
              <a:t> 73 Km / 2.20 Hrs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4338179" y="5867021"/>
            <a:ext cx="1737976" cy="24622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IN" sz="1000" dirty="0" err="1">
                <a:latin typeface="Arial" panose="020B0604020202020204" pitchFamily="34" charset="0"/>
                <a:cs typeface="Arial" panose="020B0604020202020204" pitchFamily="34" charset="0"/>
              </a:rPr>
              <a:t>Haldwani</a:t>
            </a:r>
            <a:r>
              <a:rPr lang="en-IN" sz="1000" dirty="0">
                <a:latin typeface="Arial" panose="020B0604020202020204" pitchFamily="34" charset="0"/>
                <a:cs typeface="Arial" panose="020B0604020202020204" pitchFamily="34" charset="0"/>
              </a:rPr>
              <a:t> 182Km / 5.42 Hrs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338179" y="4891482"/>
            <a:ext cx="1638590" cy="24622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IN" sz="1000" dirty="0" err="1">
                <a:latin typeface="Arial" panose="020B0604020202020204" pitchFamily="34" charset="0"/>
                <a:cs typeface="Arial" panose="020B0604020202020204" pitchFamily="34" charset="0"/>
              </a:rPr>
              <a:t>Nainital</a:t>
            </a:r>
            <a:r>
              <a:rPr lang="en-IN" sz="1000" dirty="0">
                <a:latin typeface="Arial" panose="020B0604020202020204" pitchFamily="34" charset="0"/>
                <a:cs typeface="Arial" panose="020B0604020202020204" pitchFamily="34" charset="0"/>
              </a:rPr>
              <a:t> 170Km / 5.15 Hrs</a:t>
            </a:r>
          </a:p>
        </p:txBody>
      </p:sp>
      <p:pic>
        <p:nvPicPr>
          <p:cNvPr id="48" name="Picture 47"/>
          <p:cNvPicPr>
            <a:picLocks noChangeAspect="1"/>
          </p:cNvPicPr>
          <p:nvPr/>
        </p:nvPicPr>
        <p:blipFill rotWithShape="1">
          <a:blip r:embed="rId3" cstate="screen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166891" y="323202"/>
            <a:ext cx="1165609" cy="672222"/>
          </a:xfrm>
          <a:prstGeom prst="rect">
            <a:avLst/>
          </a:prstGeom>
        </p:spPr>
      </p:pic>
      <p:sp>
        <p:nvSpPr>
          <p:cNvPr id="4" name="Freeform: Shape 3"/>
          <p:cNvSpPr/>
          <p:nvPr/>
        </p:nvSpPr>
        <p:spPr>
          <a:xfrm>
            <a:off x="7083705" y="185195"/>
            <a:ext cx="3761773" cy="3678873"/>
          </a:xfrm>
          <a:custGeom>
            <a:avLst/>
            <a:gdLst>
              <a:gd name="connsiteX0" fmla="*/ 120580 w 4240404"/>
              <a:gd name="connsiteY0" fmla="*/ 535013 h 3840920"/>
              <a:gd name="connsiteX1" fmla="*/ 130628 w 4240404"/>
              <a:gd name="connsiteY1" fmla="*/ 585254 h 3840920"/>
              <a:gd name="connsiteX2" fmla="*/ 100483 w 4240404"/>
              <a:gd name="connsiteY2" fmla="*/ 605351 h 3840920"/>
              <a:gd name="connsiteX3" fmla="*/ 80387 w 4240404"/>
              <a:gd name="connsiteY3" fmla="*/ 635496 h 3840920"/>
              <a:gd name="connsiteX4" fmla="*/ 60290 w 4240404"/>
              <a:gd name="connsiteY4" fmla="*/ 695786 h 3840920"/>
              <a:gd name="connsiteX5" fmla="*/ 40193 w 4240404"/>
              <a:gd name="connsiteY5" fmla="*/ 725931 h 3840920"/>
              <a:gd name="connsiteX6" fmla="*/ 0 w 4240404"/>
              <a:gd name="connsiteY6" fmla="*/ 806318 h 3840920"/>
              <a:gd name="connsiteX7" fmla="*/ 20097 w 4240404"/>
              <a:gd name="connsiteY7" fmla="*/ 856560 h 3840920"/>
              <a:gd name="connsiteX8" fmla="*/ 100483 w 4240404"/>
              <a:gd name="connsiteY8" fmla="*/ 926898 h 3840920"/>
              <a:gd name="connsiteX9" fmla="*/ 120580 w 4240404"/>
              <a:gd name="connsiteY9" fmla="*/ 967092 h 3840920"/>
              <a:gd name="connsiteX10" fmla="*/ 150725 w 4240404"/>
              <a:gd name="connsiteY10" fmla="*/ 997237 h 3840920"/>
              <a:gd name="connsiteX11" fmla="*/ 170822 w 4240404"/>
              <a:gd name="connsiteY11" fmla="*/ 1037430 h 3840920"/>
              <a:gd name="connsiteX12" fmla="*/ 200967 w 4240404"/>
              <a:gd name="connsiteY12" fmla="*/ 1077624 h 3840920"/>
              <a:gd name="connsiteX13" fmla="*/ 221064 w 4240404"/>
              <a:gd name="connsiteY13" fmla="*/ 1117817 h 3840920"/>
              <a:gd name="connsiteX14" fmla="*/ 261257 w 4240404"/>
              <a:gd name="connsiteY14" fmla="*/ 1188155 h 3840920"/>
              <a:gd name="connsiteX15" fmla="*/ 291402 w 4240404"/>
              <a:gd name="connsiteY15" fmla="*/ 1338881 h 3840920"/>
              <a:gd name="connsiteX16" fmla="*/ 381837 w 4240404"/>
              <a:gd name="connsiteY16" fmla="*/ 1479558 h 3840920"/>
              <a:gd name="connsiteX17" fmla="*/ 391886 w 4240404"/>
              <a:gd name="connsiteY17" fmla="*/ 1509703 h 3840920"/>
              <a:gd name="connsiteX18" fmla="*/ 411982 w 4240404"/>
              <a:gd name="connsiteY18" fmla="*/ 1549896 h 3840920"/>
              <a:gd name="connsiteX19" fmla="*/ 422031 w 4240404"/>
              <a:gd name="connsiteY19" fmla="*/ 1580041 h 3840920"/>
              <a:gd name="connsiteX20" fmla="*/ 452176 w 4240404"/>
              <a:gd name="connsiteY20" fmla="*/ 1650380 h 3840920"/>
              <a:gd name="connsiteX21" fmla="*/ 442127 w 4240404"/>
              <a:gd name="connsiteY21" fmla="*/ 2675311 h 3840920"/>
              <a:gd name="connsiteX22" fmla="*/ 432079 w 4240404"/>
              <a:gd name="connsiteY22" fmla="*/ 2715505 h 3840920"/>
              <a:gd name="connsiteX23" fmla="*/ 422031 w 4240404"/>
              <a:gd name="connsiteY23" fmla="*/ 2805940 h 3840920"/>
              <a:gd name="connsiteX24" fmla="*/ 452176 w 4240404"/>
              <a:gd name="connsiteY24" fmla="*/ 2956665 h 3840920"/>
              <a:gd name="connsiteX25" fmla="*/ 472272 w 4240404"/>
              <a:gd name="connsiteY25" fmla="*/ 2986810 h 3840920"/>
              <a:gd name="connsiteX26" fmla="*/ 482321 w 4240404"/>
              <a:gd name="connsiteY26" fmla="*/ 3027004 h 3840920"/>
              <a:gd name="connsiteX27" fmla="*/ 512466 w 4240404"/>
              <a:gd name="connsiteY27" fmla="*/ 3057149 h 3840920"/>
              <a:gd name="connsiteX28" fmla="*/ 582804 w 4240404"/>
              <a:gd name="connsiteY28" fmla="*/ 3147584 h 3840920"/>
              <a:gd name="connsiteX29" fmla="*/ 643094 w 4240404"/>
              <a:gd name="connsiteY29" fmla="*/ 3177729 h 3840920"/>
              <a:gd name="connsiteX30" fmla="*/ 743578 w 4240404"/>
              <a:gd name="connsiteY30" fmla="*/ 3238019 h 3840920"/>
              <a:gd name="connsiteX31" fmla="*/ 803868 w 4240404"/>
              <a:gd name="connsiteY31" fmla="*/ 3268164 h 3840920"/>
              <a:gd name="connsiteX32" fmla="*/ 864158 w 4240404"/>
              <a:gd name="connsiteY32" fmla="*/ 3298309 h 3840920"/>
              <a:gd name="connsiteX33" fmla="*/ 884255 w 4240404"/>
              <a:gd name="connsiteY33" fmla="*/ 3328454 h 3840920"/>
              <a:gd name="connsiteX34" fmla="*/ 894303 w 4240404"/>
              <a:gd name="connsiteY34" fmla="*/ 3358599 h 3840920"/>
              <a:gd name="connsiteX35" fmla="*/ 874207 w 4240404"/>
              <a:gd name="connsiteY35" fmla="*/ 3529421 h 3840920"/>
              <a:gd name="connsiteX36" fmla="*/ 914400 w 4240404"/>
              <a:gd name="connsiteY36" fmla="*/ 3750485 h 3840920"/>
              <a:gd name="connsiteX37" fmla="*/ 954593 w 4240404"/>
              <a:gd name="connsiteY37" fmla="*/ 3800727 h 3840920"/>
              <a:gd name="connsiteX38" fmla="*/ 984738 w 4240404"/>
              <a:gd name="connsiteY38" fmla="*/ 3830872 h 3840920"/>
              <a:gd name="connsiteX39" fmla="*/ 1024932 w 4240404"/>
              <a:gd name="connsiteY39" fmla="*/ 3840920 h 3840920"/>
              <a:gd name="connsiteX40" fmla="*/ 1185705 w 4240404"/>
              <a:gd name="connsiteY40" fmla="*/ 3820824 h 3840920"/>
              <a:gd name="connsiteX41" fmla="*/ 1215850 w 4240404"/>
              <a:gd name="connsiteY41" fmla="*/ 3810775 h 3840920"/>
              <a:gd name="connsiteX42" fmla="*/ 1256044 w 4240404"/>
              <a:gd name="connsiteY42" fmla="*/ 3780630 h 3840920"/>
              <a:gd name="connsiteX43" fmla="*/ 1286189 w 4240404"/>
              <a:gd name="connsiteY43" fmla="*/ 3750485 h 3840920"/>
              <a:gd name="connsiteX44" fmla="*/ 1326382 w 4240404"/>
              <a:gd name="connsiteY44" fmla="*/ 3609808 h 3840920"/>
              <a:gd name="connsiteX45" fmla="*/ 1326382 w 4240404"/>
              <a:gd name="connsiteY45" fmla="*/ 3609808 h 3840920"/>
              <a:gd name="connsiteX46" fmla="*/ 1336431 w 4240404"/>
              <a:gd name="connsiteY46" fmla="*/ 3569615 h 3840920"/>
              <a:gd name="connsiteX47" fmla="*/ 1356527 w 4240404"/>
              <a:gd name="connsiteY47" fmla="*/ 3519373 h 3840920"/>
              <a:gd name="connsiteX48" fmla="*/ 1396721 w 4240404"/>
              <a:gd name="connsiteY48" fmla="*/ 3418890 h 3840920"/>
              <a:gd name="connsiteX49" fmla="*/ 1426866 w 4240404"/>
              <a:gd name="connsiteY49" fmla="*/ 3398793 h 3840920"/>
              <a:gd name="connsiteX50" fmla="*/ 1507253 w 4240404"/>
              <a:gd name="connsiteY50" fmla="*/ 3318406 h 3840920"/>
              <a:gd name="connsiteX51" fmla="*/ 1627833 w 4240404"/>
              <a:gd name="connsiteY51" fmla="*/ 3207874 h 3840920"/>
              <a:gd name="connsiteX52" fmla="*/ 1688123 w 4240404"/>
              <a:gd name="connsiteY52" fmla="*/ 3097342 h 3840920"/>
              <a:gd name="connsiteX53" fmla="*/ 1698171 w 4240404"/>
              <a:gd name="connsiteY53" fmla="*/ 3016955 h 3840920"/>
              <a:gd name="connsiteX54" fmla="*/ 1708220 w 4240404"/>
              <a:gd name="connsiteY54" fmla="*/ 2976762 h 3840920"/>
              <a:gd name="connsiteX55" fmla="*/ 1808703 w 4240404"/>
              <a:gd name="connsiteY55" fmla="*/ 2876279 h 3840920"/>
              <a:gd name="connsiteX56" fmla="*/ 1838848 w 4240404"/>
              <a:gd name="connsiteY56" fmla="*/ 2856182 h 3840920"/>
              <a:gd name="connsiteX57" fmla="*/ 1919235 w 4240404"/>
              <a:gd name="connsiteY57" fmla="*/ 2795892 h 3840920"/>
              <a:gd name="connsiteX58" fmla="*/ 1929283 w 4240404"/>
              <a:gd name="connsiteY58" fmla="*/ 2745650 h 3840920"/>
              <a:gd name="connsiteX59" fmla="*/ 1949380 w 4240404"/>
              <a:gd name="connsiteY59" fmla="*/ 2625070 h 3840920"/>
              <a:gd name="connsiteX60" fmla="*/ 1969477 w 4240404"/>
              <a:gd name="connsiteY60" fmla="*/ 2594925 h 3840920"/>
              <a:gd name="connsiteX61" fmla="*/ 1989574 w 4240404"/>
              <a:gd name="connsiteY61" fmla="*/ 2554731 h 3840920"/>
              <a:gd name="connsiteX62" fmla="*/ 2019719 w 4240404"/>
              <a:gd name="connsiteY62" fmla="*/ 2534635 h 3840920"/>
              <a:gd name="connsiteX63" fmla="*/ 2140299 w 4240404"/>
              <a:gd name="connsiteY63" fmla="*/ 2504490 h 3840920"/>
              <a:gd name="connsiteX64" fmla="*/ 2190541 w 4240404"/>
              <a:gd name="connsiteY64" fmla="*/ 2494441 h 3840920"/>
              <a:gd name="connsiteX65" fmla="*/ 2562330 w 4240404"/>
              <a:gd name="connsiteY65" fmla="*/ 2484393 h 3840920"/>
              <a:gd name="connsiteX66" fmla="*/ 2622620 w 4240404"/>
              <a:gd name="connsiteY66" fmla="*/ 2404006 h 3840920"/>
              <a:gd name="connsiteX67" fmla="*/ 2703007 w 4240404"/>
              <a:gd name="connsiteY67" fmla="*/ 2323619 h 3840920"/>
              <a:gd name="connsiteX68" fmla="*/ 2743200 w 4240404"/>
              <a:gd name="connsiteY68" fmla="*/ 2283426 h 3840920"/>
              <a:gd name="connsiteX69" fmla="*/ 2793442 w 4240404"/>
              <a:gd name="connsiteY69" fmla="*/ 2213087 h 3840920"/>
              <a:gd name="connsiteX70" fmla="*/ 2803490 w 4240404"/>
              <a:gd name="connsiteY70" fmla="*/ 2052314 h 3840920"/>
              <a:gd name="connsiteX71" fmla="*/ 2823587 w 4240404"/>
              <a:gd name="connsiteY71" fmla="*/ 2002072 h 3840920"/>
              <a:gd name="connsiteX72" fmla="*/ 2853732 w 4240404"/>
              <a:gd name="connsiteY72" fmla="*/ 1911637 h 3840920"/>
              <a:gd name="connsiteX73" fmla="*/ 2863780 w 4240404"/>
              <a:gd name="connsiteY73" fmla="*/ 1851347 h 3840920"/>
              <a:gd name="connsiteX74" fmla="*/ 2873828 w 4240404"/>
              <a:gd name="connsiteY74" fmla="*/ 1720718 h 3840920"/>
              <a:gd name="connsiteX75" fmla="*/ 2903974 w 4240404"/>
              <a:gd name="connsiteY75" fmla="*/ 1680525 h 3840920"/>
              <a:gd name="connsiteX76" fmla="*/ 2964264 w 4240404"/>
              <a:gd name="connsiteY76" fmla="*/ 1640331 h 3840920"/>
              <a:gd name="connsiteX77" fmla="*/ 2994409 w 4240404"/>
              <a:gd name="connsiteY77" fmla="*/ 1620235 h 3840920"/>
              <a:gd name="connsiteX78" fmla="*/ 3125037 w 4240404"/>
              <a:gd name="connsiteY78" fmla="*/ 1600138 h 3840920"/>
              <a:gd name="connsiteX79" fmla="*/ 3185327 w 4240404"/>
              <a:gd name="connsiteY79" fmla="*/ 1580041 h 3840920"/>
              <a:gd name="connsiteX80" fmla="*/ 3215472 w 4240404"/>
              <a:gd name="connsiteY80" fmla="*/ 1559944 h 3840920"/>
              <a:gd name="connsiteX81" fmla="*/ 3265714 w 4240404"/>
              <a:gd name="connsiteY81" fmla="*/ 1549896 h 3840920"/>
              <a:gd name="connsiteX82" fmla="*/ 3305908 w 4240404"/>
              <a:gd name="connsiteY82" fmla="*/ 1529799 h 3840920"/>
              <a:gd name="connsiteX83" fmla="*/ 3396343 w 4240404"/>
              <a:gd name="connsiteY83" fmla="*/ 1469509 h 3840920"/>
              <a:gd name="connsiteX84" fmla="*/ 3406391 w 4240404"/>
              <a:gd name="connsiteY84" fmla="*/ 1429316 h 3840920"/>
              <a:gd name="connsiteX85" fmla="*/ 3456633 w 4240404"/>
              <a:gd name="connsiteY85" fmla="*/ 1348929 h 3840920"/>
              <a:gd name="connsiteX86" fmla="*/ 3466681 w 4240404"/>
              <a:gd name="connsiteY86" fmla="*/ 1318784 h 3840920"/>
              <a:gd name="connsiteX87" fmla="*/ 3577213 w 4240404"/>
              <a:gd name="connsiteY87" fmla="*/ 1198204 h 3840920"/>
              <a:gd name="connsiteX88" fmla="*/ 3657600 w 4240404"/>
              <a:gd name="connsiteY88" fmla="*/ 1127865 h 3840920"/>
              <a:gd name="connsiteX89" fmla="*/ 3667648 w 4240404"/>
              <a:gd name="connsiteY89" fmla="*/ 1097720 h 3840920"/>
              <a:gd name="connsiteX90" fmla="*/ 3697793 w 4240404"/>
              <a:gd name="connsiteY90" fmla="*/ 1057527 h 3840920"/>
              <a:gd name="connsiteX91" fmla="*/ 3717890 w 4240404"/>
              <a:gd name="connsiteY91" fmla="*/ 1027382 h 3840920"/>
              <a:gd name="connsiteX92" fmla="*/ 3727938 w 4240404"/>
              <a:gd name="connsiteY92" fmla="*/ 977140 h 3840920"/>
              <a:gd name="connsiteX93" fmla="*/ 3788228 w 4240404"/>
              <a:gd name="connsiteY93" fmla="*/ 906802 h 3840920"/>
              <a:gd name="connsiteX94" fmla="*/ 3828422 w 4240404"/>
              <a:gd name="connsiteY94" fmla="*/ 876657 h 3840920"/>
              <a:gd name="connsiteX95" fmla="*/ 3858567 w 4240404"/>
              <a:gd name="connsiteY95" fmla="*/ 836463 h 3840920"/>
              <a:gd name="connsiteX96" fmla="*/ 3878664 w 4240404"/>
              <a:gd name="connsiteY96" fmla="*/ 786221 h 3840920"/>
              <a:gd name="connsiteX97" fmla="*/ 3898760 w 4240404"/>
              <a:gd name="connsiteY97" fmla="*/ 756076 h 3840920"/>
              <a:gd name="connsiteX98" fmla="*/ 3928905 w 4240404"/>
              <a:gd name="connsiteY98" fmla="*/ 705835 h 3840920"/>
              <a:gd name="connsiteX99" fmla="*/ 3959050 w 4240404"/>
              <a:gd name="connsiteY99" fmla="*/ 685738 h 3840920"/>
              <a:gd name="connsiteX100" fmla="*/ 4039437 w 4240404"/>
              <a:gd name="connsiteY100" fmla="*/ 635496 h 3840920"/>
              <a:gd name="connsiteX101" fmla="*/ 4099727 w 4240404"/>
              <a:gd name="connsiteY101" fmla="*/ 605351 h 3840920"/>
              <a:gd name="connsiteX102" fmla="*/ 4129872 w 4240404"/>
              <a:gd name="connsiteY102" fmla="*/ 585254 h 3840920"/>
              <a:gd name="connsiteX103" fmla="*/ 4160017 w 4240404"/>
              <a:gd name="connsiteY103" fmla="*/ 514916 h 3840920"/>
              <a:gd name="connsiteX104" fmla="*/ 4170066 w 4240404"/>
              <a:gd name="connsiteY104" fmla="*/ 454626 h 3840920"/>
              <a:gd name="connsiteX105" fmla="*/ 4240404 w 4240404"/>
              <a:gd name="connsiteY105" fmla="*/ 303900 h 3840920"/>
              <a:gd name="connsiteX106" fmla="*/ 4160017 w 4240404"/>
              <a:gd name="connsiteY106" fmla="*/ 92885 h 3840920"/>
              <a:gd name="connsiteX107" fmla="*/ 4079631 w 4240404"/>
              <a:gd name="connsiteY107" fmla="*/ 82837 h 3840920"/>
              <a:gd name="connsiteX108" fmla="*/ 4029389 w 4240404"/>
              <a:gd name="connsiteY108" fmla="*/ 52692 h 3840920"/>
              <a:gd name="connsiteX109" fmla="*/ 3959050 w 4240404"/>
              <a:gd name="connsiteY109" fmla="*/ 42643 h 3840920"/>
              <a:gd name="connsiteX110" fmla="*/ 3526971 w 4240404"/>
              <a:gd name="connsiteY110" fmla="*/ 12498 h 3840920"/>
              <a:gd name="connsiteX111" fmla="*/ 3034602 w 4240404"/>
              <a:gd name="connsiteY111" fmla="*/ 12498 h 3840920"/>
              <a:gd name="connsiteX112" fmla="*/ 2873828 w 4240404"/>
              <a:gd name="connsiteY112" fmla="*/ 32595 h 3840920"/>
              <a:gd name="connsiteX113" fmla="*/ 2713055 w 4240404"/>
              <a:gd name="connsiteY113" fmla="*/ 42643 h 3840920"/>
              <a:gd name="connsiteX114" fmla="*/ 1969477 w 4240404"/>
              <a:gd name="connsiteY114" fmla="*/ 42643 h 3840920"/>
              <a:gd name="connsiteX115" fmla="*/ 1768510 w 4240404"/>
              <a:gd name="connsiteY115" fmla="*/ 22547 h 3840920"/>
              <a:gd name="connsiteX116" fmla="*/ 1356527 w 4240404"/>
              <a:gd name="connsiteY116" fmla="*/ 12498 h 3840920"/>
              <a:gd name="connsiteX117" fmla="*/ 1065125 w 4240404"/>
              <a:gd name="connsiteY117" fmla="*/ 12498 h 3840920"/>
              <a:gd name="connsiteX118" fmla="*/ 874207 w 4240404"/>
              <a:gd name="connsiteY118" fmla="*/ 32595 h 3840920"/>
              <a:gd name="connsiteX119" fmla="*/ 793820 w 4240404"/>
              <a:gd name="connsiteY119" fmla="*/ 52692 h 3840920"/>
              <a:gd name="connsiteX120" fmla="*/ 572756 w 4240404"/>
              <a:gd name="connsiteY120" fmla="*/ 72788 h 3840920"/>
              <a:gd name="connsiteX121" fmla="*/ 512466 w 4240404"/>
              <a:gd name="connsiteY121" fmla="*/ 92885 h 3840920"/>
              <a:gd name="connsiteX122" fmla="*/ 371789 w 4240404"/>
              <a:gd name="connsiteY122" fmla="*/ 143127 h 3840920"/>
              <a:gd name="connsiteX123" fmla="*/ 231112 w 4240404"/>
              <a:gd name="connsiteY123" fmla="*/ 213465 h 3840920"/>
              <a:gd name="connsiteX124" fmla="*/ 150725 w 4240404"/>
              <a:gd name="connsiteY124" fmla="*/ 313949 h 3840920"/>
              <a:gd name="connsiteX125" fmla="*/ 130628 w 4240404"/>
              <a:gd name="connsiteY125" fmla="*/ 344094 h 3840920"/>
              <a:gd name="connsiteX126" fmla="*/ 120580 w 4240404"/>
              <a:gd name="connsiteY126" fmla="*/ 494819 h 3840920"/>
              <a:gd name="connsiteX127" fmla="*/ 120580 w 4240404"/>
              <a:gd name="connsiteY127" fmla="*/ 535013 h 38409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</a:cxnLst>
            <a:rect l="l" t="t" r="r" b="b"/>
            <a:pathLst>
              <a:path w="4240404" h="3840920">
                <a:moveTo>
                  <a:pt x="120580" y="535013"/>
                </a:moveTo>
                <a:cubicBezTo>
                  <a:pt x="122255" y="550086"/>
                  <a:pt x="135320" y="568833"/>
                  <a:pt x="130628" y="585254"/>
                </a:cubicBezTo>
                <a:cubicBezTo>
                  <a:pt x="127310" y="596866"/>
                  <a:pt x="109022" y="596811"/>
                  <a:pt x="100483" y="605351"/>
                </a:cubicBezTo>
                <a:cubicBezTo>
                  <a:pt x="91944" y="613890"/>
                  <a:pt x="85292" y="624460"/>
                  <a:pt x="80387" y="635496"/>
                </a:cubicBezTo>
                <a:cubicBezTo>
                  <a:pt x="71784" y="654854"/>
                  <a:pt x="72041" y="678160"/>
                  <a:pt x="60290" y="695786"/>
                </a:cubicBezTo>
                <a:cubicBezTo>
                  <a:pt x="53591" y="705834"/>
                  <a:pt x="45976" y="715329"/>
                  <a:pt x="40193" y="725931"/>
                </a:cubicBezTo>
                <a:cubicBezTo>
                  <a:pt x="25847" y="752231"/>
                  <a:pt x="0" y="806318"/>
                  <a:pt x="0" y="806318"/>
                </a:cubicBezTo>
                <a:cubicBezTo>
                  <a:pt x="6699" y="823065"/>
                  <a:pt x="9023" y="842322"/>
                  <a:pt x="20097" y="856560"/>
                </a:cubicBezTo>
                <a:cubicBezTo>
                  <a:pt x="102779" y="962866"/>
                  <a:pt x="41030" y="843664"/>
                  <a:pt x="100483" y="926898"/>
                </a:cubicBezTo>
                <a:cubicBezTo>
                  <a:pt x="109190" y="939087"/>
                  <a:pt x="111873" y="954903"/>
                  <a:pt x="120580" y="967092"/>
                </a:cubicBezTo>
                <a:cubicBezTo>
                  <a:pt x="128840" y="978656"/>
                  <a:pt x="142465" y="985673"/>
                  <a:pt x="150725" y="997237"/>
                </a:cubicBezTo>
                <a:cubicBezTo>
                  <a:pt x="159432" y="1009426"/>
                  <a:pt x="162883" y="1024728"/>
                  <a:pt x="170822" y="1037430"/>
                </a:cubicBezTo>
                <a:cubicBezTo>
                  <a:pt x="179698" y="1051632"/>
                  <a:pt x="192091" y="1063422"/>
                  <a:pt x="200967" y="1077624"/>
                </a:cubicBezTo>
                <a:cubicBezTo>
                  <a:pt x="208906" y="1090326"/>
                  <a:pt x="213632" y="1104811"/>
                  <a:pt x="221064" y="1117817"/>
                </a:cubicBezTo>
                <a:cubicBezTo>
                  <a:pt x="277875" y="1217236"/>
                  <a:pt x="200525" y="1066695"/>
                  <a:pt x="261257" y="1188155"/>
                </a:cubicBezTo>
                <a:cubicBezTo>
                  <a:pt x="271305" y="1238397"/>
                  <a:pt x="262981" y="1296249"/>
                  <a:pt x="291402" y="1338881"/>
                </a:cubicBezTo>
                <a:cubicBezTo>
                  <a:pt x="302197" y="1355074"/>
                  <a:pt x="365573" y="1447031"/>
                  <a:pt x="381837" y="1479558"/>
                </a:cubicBezTo>
                <a:cubicBezTo>
                  <a:pt x="386574" y="1489032"/>
                  <a:pt x="387714" y="1499967"/>
                  <a:pt x="391886" y="1509703"/>
                </a:cubicBezTo>
                <a:cubicBezTo>
                  <a:pt x="397787" y="1523471"/>
                  <a:pt x="406081" y="1536128"/>
                  <a:pt x="411982" y="1549896"/>
                </a:cubicBezTo>
                <a:cubicBezTo>
                  <a:pt x="416154" y="1559632"/>
                  <a:pt x="417859" y="1570305"/>
                  <a:pt x="422031" y="1580041"/>
                </a:cubicBezTo>
                <a:cubicBezTo>
                  <a:pt x="459281" y="1666959"/>
                  <a:pt x="428609" y="1579685"/>
                  <a:pt x="452176" y="1650380"/>
                </a:cubicBezTo>
                <a:cubicBezTo>
                  <a:pt x="448826" y="1992024"/>
                  <a:pt x="448572" y="2333712"/>
                  <a:pt x="442127" y="2675311"/>
                </a:cubicBezTo>
                <a:cubicBezTo>
                  <a:pt x="441866" y="2689119"/>
                  <a:pt x="434179" y="2701855"/>
                  <a:pt x="432079" y="2715505"/>
                </a:cubicBezTo>
                <a:cubicBezTo>
                  <a:pt x="427467" y="2745483"/>
                  <a:pt x="425380" y="2775795"/>
                  <a:pt x="422031" y="2805940"/>
                </a:cubicBezTo>
                <a:cubicBezTo>
                  <a:pt x="432079" y="2856182"/>
                  <a:pt x="438463" y="2907298"/>
                  <a:pt x="452176" y="2956665"/>
                </a:cubicBezTo>
                <a:cubicBezTo>
                  <a:pt x="455408" y="2968301"/>
                  <a:pt x="467515" y="2975710"/>
                  <a:pt x="472272" y="2986810"/>
                </a:cubicBezTo>
                <a:cubicBezTo>
                  <a:pt x="477712" y="2999504"/>
                  <a:pt x="475469" y="3015013"/>
                  <a:pt x="482321" y="3027004"/>
                </a:cubicBezTo>
                <a:cubicBezTo>
                  <a:pt x="489371" y="3039342"/>
                  <a:pt x="503940" y="3045781"/>
                  <a:pt x="512466" y="3057149"/>
                </a:cubicBezTo>
                <a:cubicBezTo>
                  <a:pt x="563586" y="3125309"/>
                  <a:pt x="517910" y="3091960"/>
                  <a:pt x="582804" y="3147584"/>
                </a:cubicBezTo>
                <a:cubicBezTo>
                  <a:pt x="629010" y="3187190"/>
                  <a:pt x="595135" y="3151905"/>
                  <a:pt x="643094" y="3177729"/>
                </a:cubicBezTo>
                <a:cubicBezTo>
                  <a:pt x="677486" y="3196248"/>
                  <a:pt x="706522" y="3225666"/>
                  <a:pt x="743578" y="3238019"/>
                </a:cubicBezTo>
                <a:cubicBezTo>
                  <a:pt x="819349" y="3263278"/>
                  <a:pt x="725952" y="3229206"/>
                  <a:pt x="803868" y="3268164"/>
                </a:cubicBezTo>
                <a:cubicBezTo>
                  <a:pt x="887071" y="3309766"/>
                  <a:pt x="777767" y="3240717"/>
                  <a:pt x="864158" y="3298309"/>
                </a:cubicBezTo>
                <a:cubicBezTo>
                  <a:pt x="870857" y="3308357"/>
                  <a:pt x="878854" y="3317652"/>
                  <a:pt x="884255" y="3328454"/>
                </a:cubicBezTo>
                <a:cubicBezTo>
                  <a:pt x="888992" y="3337928"/>
                  <a:pt x="894303" y="3348007"/>
                  <a:pt x="894303" y="3358599"/>
                </a:cubicBezTo>
                <a:cubicBezTo>
                  <a:pt x="894303" y="3477432"/>
                  <a:pt x="896687" y="3461978"/>
                  <a:pt x="874207" y="3529421"/>
                </a:cubicBezTo>
                <a:cubicBezTo>
                  <a:pt x="883209" y="3610440"/>
                  <a:pt x="870322" y="3684368"/>
                  <a:pt x="914400" y="3750485"/>
                </a:cubicBezTo>
                <a:cubicBezTo>
                  <a:pt x="926297" y="3768330"/>
                  <a:pt x="940470" y="3784586"/>
                  <a:pt x="954593" y="3800727"/>
                </a:cubicBezTo>
                <a:cubicBezTo>
                  <a:pt x="963951" y="3811422"/>
                  <a:pt x="972400" y="3823822"/>
                  <a:pt x="984738" y="3830872"/>
                </a:cubicBezTo>
                <a:cubicBezTo>
                  <a:pt x="996729" y="3837724"/>
                  <a:pt x="1011534" y="3837571"/>
                  <a:pt x="1024932" y="3840920"/>
                </a:cubicBezTo>
                <a:cubicBezTo>
                  <a:pt x="1078523" y="3834221"/>
                  <a:pt x="1132358" y="3829247"/>
                  <a:pt x="1185705" y="3820824"/>
                </a:cubicBezTo>
                <a:cubicBezTo>
                  <a:pt x="1196167" y="3819172"/>
                  <a:pt x="1206654" y="3816030"/>
                  <a:pt x="1215850" y="3810775"/>
                </a:cubicBezTo>
                <a:cubicBezTo>
                  <a:pt x="1230391" y="3802466"/>
                  <a:pt x="1243328" y="3791529"/>
                  <a:pt x="1256044" y="3780630"/>
                </a:cubicBezTo>
                <a:cubicBezTo>
                  <a:pt x="1266833" y="3771382"/>
                  <a:pt x="1276141" y="3760533"/>
                  <a:pt x="1286189" y="3750485"/>
                </a:cubicBezTo>
                <a:cubicBezTo>
                  <a:pt x="1302468" y="3669084"/>
                  <a:pt x="1290836" y="3716446"/>
                  <a:pt x="1326382" y="3609808"/>
                </a:cubicBezTo>
                <a:lnTo>
                  <a:pt x="1326382" y="3609808"/>
                </a:lnTo>
                <a:cubicBezTo>
                  <a:pt x="1329732" y="3596410"/>
                  <a:pt x="1332064" y="3582716"/>
                  <a:pt x="1336431" y="3569615"/>
                </a:cubicBezTo>
                <a:cubicBezTo>
                  <a:pt x="1342135" y="3552503"/>
                  <a:pt x="1350363" y="3536324"/>
                  <a:pt x="1356527" y="3519373"/>
                </a:cubicBezTo>
                <a:cubicBezTo>
                  <a:pt x="1363782" y="3499421"/>
                  <a:pt x="1379580" y="3439459"/>
                  <a:pt x="1396721" y="3418890"/>
                </a:cubicBezTo>
                <a:cubicBezTo>
                  <a:pt x="1404452" y="3409612"/>
                  <a:pt x="1417930" y="3406917"/>
                  <a:pt x="1426866" y="3398793"/>
                </a:cubicBezTo>
                <a:cubicBezTo>
                  <a:pt x="1454906" y="3373302"/>
                  <a:pt x="1478141" y="3342666"/>
                  <a:pt x="1507253" y="3318406"/>
                </a:cubicBezTo>
                <a:cubicBezTo>
                  <a:pt x="1544363" y="3287480"/>
                  <a:pt x="1597948" y="3245909"/>
                  <a:pt x="1627833" y="3207874"/>
                </a:cubicBezTo>
                <a:cubicBezTo>
                  <a:pt x="1673106" y="3150254"/>
                  <a:pt x="1671630" y="3146822"/>
                  <a:pt x="1688123" y="3097342"/>
                </a:cubicBezTo>
                <a:cubicBezTo>
                  <a:pt x="1691472" y="3070546"/>
                  <a:pt x="1693731" y="3043592"/>
                  <a:pt x="1698171" y="3016955"/>
                </a:cubicBezTo>
                <a:cubicBezTo>
                  <a:pt x="1700441" y="3003333"/>
                  <a:pt x="1699688" y="2987621"/>
                  <a:pt x="1708220" y="2976762"/>
                </a:cubicBezTo>
                <a:cubicBezTo>
                  <a:pt x="1737485" y="2939516"/>
                  <a:pt x="1769291" y="2902554"/>
                  <a:pt x="1808703" y="2876279"/>
                </a:cubicBezTo>
                <a:cubicBezTo>
                  <a:pt x="1818751" y="2869580"/>
                  <a:pt x="1829081" y="2863285"/>
                  <a:pt x="1838848" y="2856182"/>
                </a:cubicBezTo>
                <a:cubicBezTo>
                  <a:pt x="1865936" y="2836481"/>
                  <a:pt x="1919235" y="2795892"/>
                  <a:pt x="1919235" y="2795892"/>
                </a:cubicBezTo>
                <a:cubicBezTo>
                  <a:pt x="1922584" y="2779145"/>
                  <a:pt x="1926315" y="2762469"/>
                  <a:pt x="1929283" y="2745650"/>
                </a:cubicBezTo>
                <a:cubicBezTo>
                  <a:pt x="1936364" y="2705522"/>
                  <a:pt x="1938881" y="2664442"/>
                  <a:pt x="1949380" y="2625070"/>
                </a:cubicBezTo>
                <a:cubicBezTo>
                  <a:pt x="1952492" y="2613401"/>
                  <a:pt x="1963485" y="2605410"/>
                  <a:pt x="1969477" y="2594925"/>
                </a:cubicBezTo>
                <a:cubicBezTo>
                  <a:pt x="1976909" y="2581919"/>
                  <a:pt x="1979984" y="2566238"/>
                  <a:pt x="1989574" y="2554731"/>
                </a:cubicBezTo>
                <a:cubicBezTo>
                  <a:pt x="1997305" y="2545454"/>
                  <a:pt x="2008917" y="2540036"/>
                  <a:pt x="2019719" y="2534635"/>
                </a:cubicBezTo>
                <a:cubicBezTo>
                  <a:pt x="2075082" y="2506953"/>
                  <a:pt x="2074253" y="2515498"/>
                  <a:pt x="2140299" y="2504490"/>
                </a:cubicBezTo>
                <a:cubicBezTo>
                  <a:pt x="2157146" y="2501682"/>
                  <a:pt x="2173481" y="2495253"/>
                  <a:pt x="2190541" y="2494441"/>
                </a:cubicBezTo>
                <a:cubicBezTo>
                  <a:pt x="2314376" y="2488544"/>
                  <a:pt x="2438400" y="2487742"/>
                  <a:pt x="2562330" y="2484393"/>
                </a:cubicBezTo>
                <a:cubicBezTo>
                  <a:pt x="2582427" y="2457597"/>
                  <a:pt x="2598936" y="2427690"/>
                  <a:pt x="2622620" y="2404006"/>
                </a:cubicBezTo>
                <a:lnTo>
                  <a:pt x="2703007" y="2323619"/>
                </a:lnTo>
                <a:cubicBezTo>
                  <a:pt x="2716405" y="2310221"/>
                  <a:pt x="2732690" y="2299191"/>
                  <a:pt x="2743200" y="2283426"/>
                </a:cubicBezTo>
                <a:cubicBezTo>
                  <a:pt x="2772587" y="2239346"/>
                  <a:pt x="2756051" y="2262942"/>
                  <a:pt x="2793442" y="2213087"/>
                </a:cubicBezTo>
                <a:cubicBezTo>
                  <a:pt x="2796791" y="2159496"/>
                  <a:pt x="2795896" y="2105470"/>
                  <a:pt x="2803490" y="2052314"/>
                </a:cubicBezTo>
                <a:cubicBezTo>
                  <a:pt x="2806041" y="2034458"/>
                  <a:pt x="2817520" y="2019059"/>
                  <a:pt x="2823587" y="2002072"/>
                </a:cubicBezTo>
                <a:cubicBezTo>
                  <a:pt x="2834274" y="1972148"/>
                  <a:pt x="2843684" y="1941782"/>
                  <a:pt x="2853732" y="1911637"/>
                </a:cubicBezTo>
                <a:cubicBezTo>
                  <a:pt x="2857081" y="1891540"/>
                  <a:pt x="2861647" y="1871609"/>
                  <a:pt x="2863780" y="1851347"/>
                </a:cubicBezTo>
                <a:cubicBezTo>
                  <a:pt x="2868352" y="1807915"/>
                  <a:pt x="2863825" y="1763229"/>
                  <a:pt x="2873828" y="1720718"/>
                </a:cubicBezTo>
                <a:cubicBezTo>
                  <a:pt x="2877664" y="1704416"/>
                  <a:pt x="2893075" y="1693240"/>
                  <a:pt x="2903974" y="1680525"/>
                </a:cubicBezTo>
                <a:cubicBezTo>
                  <a:pt x="2946832" y="1630525"/>
                  <a:pt x="2916744" y="1664091"/>
                  <a:pt x="2964264" y="1640331"/>
                </a:cubicBezTo>
                <a:cubicBezTo>
                  <a:pt x="2975066" y="1634930"/>
                  <a:pt x="2983101" y="1624475"/>
                  <a:pt x="2994409" y="1620235"/>
                </a:cubicBezTo>
                <a:cubicBezTo>
                  <a:pt x="3017431" y="1611602"/>
                  <a:pt x="3112610" y="1601691"/>
                  <a:pt x="3125037" y="1600138"/>
                </a:cubicBezTo>
                <a:cubicBezTo>
                  <a:pt x="3145134" y="1593439"/>
                  <a:pt x="3165969" y="1588645"/>
                  <a:pt x="3185327" y="1580041"/>
                </a:cubicBezTo>
                <a:cubicBezTo>
                  <a:pt x="3196363" y="1575136"/>
                  <a:pt x="3204164" y="1564184"/>
                  <a:pt x="3215472" y="1559944"/>
                </a:cubicBezTo>
                <a:cubicBezTo>
                  <a:pt x="3231464" y="1553947"/>
                  <a:pt x="3248967" y="1553245"/>
                  <a:pt x="3265714" y="1549896"/>
                </a:cubicBezTo>
                <a:cubicBezTo>
                  <a:pt x="3279112" y="1543197"/>
                  <a:pt x="3293444" y="1538108"/>
                  <a:pt x="3305908" y="1529799"/>
                </a:cubicBezTo>
                <a:cubicBezTo>
                  <a:pt x="3417398" y="1455472"/>
                  <a:pt x="3302357" y="1516502"/>
                  <a:pt x="3396343" y="1469509"/>
                </a:cubicBezTo>
                <a:cubicBezTo>
                  <a:pt x="3399692" y="1456111"/>
                  <a:pt x="3401542" y="1442247"/>
                  <a:pt x="3406391" y="1429316"/>
                </a:cubicBezTo>
                <a:cubicBezTo>
                  <a:pt x="3420184" y="1392534"/>
                  <a:pt x="3432921" y="1380544"/>
                  <a:pt x="3456633" y="1348929"/>
                </a:cubicBezTo>
                <a:cubicBezTo>
                  <a:pt x="3459982" y="1338881"/>
                  <a:pt x="3461067" y="1327766"/>
                  <a:pt x="3466681" y="1318784"/>
                </a:cubicBezTo>
                <a:cubicBezTo>
                  <a:pt x="3492058" y="1278181"/>
                  <a:pt x="3546640" y="1228777"/>
                  <a:pt x="3577213" y="1198204"/>
                </a:cubicBezTo>
                <a:cubicBezTo>
                  <a:pt x="3635994" y="1139423"/>
                  <a:pt x="3607749" y="1161100"/>
                  <a:pt x="3657600" y="1127865"/>
                </a:cubicBezTo>
                <a:cubicBezTo>
                  <a:pt x="3660949" y="1117817"/>
                  <a:pt x="3662393" y="1106916"/>
                  <a:pt x="3667648" y="1097720"/>
                </a:cubicBezTo>
                <a:cubicBezTo>
                  <a:pt x="3675957" y="1083179"/>
                  <a:pt x="3688059" y="1071155"/>
                  <a:pt x="3697793" y="1057527"/>
                </a:cubicBezTo>
                <a:cubicBezTo>
                  <a:pt x="3704812" y="1047700"/>
                  <a:pt x="3711191" y="1037430"/>
                  <a:pt x="3717890" y="1027382"/>
                </a:cubicBezTo>
                <a:cubicBezTo>
                  <a:pt x="3721239" y="1010635"/>
                  <a:pt x="3721941" y="993132"/>
                  <a:pt x="3727938" y="977140"/>
                </a:cubicBezTo>
                <a:cubicBezTo>
                  <a:pt x="3736447" y="954448"/>
                  <a:pt x="3774165" y="919107"/>
                  <a:pt x="3788228" y="906802"/>
                </a:cubicBezTo>
                <a:cubicBezTo>
                  <a:pt x="3800832" y="895774"/>
                  <a:pt x="3816580" y="888499"/>
                  <a:pt x="3828422" y="876657"/>
                </a:cubicBezTo>
                <a:cubicBezTo>
                  <a:pt x="3840264" y="864815"/>
                  <a:pt x="3850434" y="851103"/>
                  <a:pt x="3858567" y="836463"/>
                </a:cubicBezTo>
                <a:cubicBezTo>
                  <a:pt x="3867327" y="820695"/>
                  <a:pt x="3870597" y="802354"/>
                  <a:pt x="3878664" y="786221"/>
                </a:cubicBezTo>
                <a:cubicBezTo>
                  <a:pt x="3884065" y="775419"/>
                  <a:pt x="3892360" y="766317"/>
                  <a:pt x="3898760" y="756076"/>
                </a:cubicBezTo>
                <a:cubicBezTo>
                  <a:pt x="3909111" y="739514"/>
                  <a:pt x="3916195" y="720663"/>
                  <a:pt x="3928905" y="705835"/>
                </a:cubicBezTo>
                <a:cubicBezTo>
                  <a:pt x="3936764" y="696666"/>
                  <a:pt x="3949002" y="692437"/>
                  <a:pt x="3959050" y="685738"/>
                </a:cubicBezTo>
                <a:cubicBezTo>
                  <a:pt x="3995203" y="631509"/>
                  <a:pt x="3960137" y="670741"/>
                  <a:pt x="4039437" y="635496"/>
                </a:cubicBezTo>
                <a:cubicBezTo>
                  <a:pt x="4156299" y="583556"/>
                  <a:pt x="3989799" y="641992"/>
                  <a:pt x="4099727" y="605351"/>
                </a:cubicBezTo>
                <a:cubicBezTo>
                  <a:pt x="4109775" y="598652"/>
                  <a:pt x="4121333" y="593793"/>
                  <a:pt x="4129872" y="585254"/>
                </a:cubicBezTo>
                <a:cubicBezTo>
                  <a:pt x="4151323" y="563803"/>
                  <a:pt x="4154251" y="543744"/>
                  <a:pt x="4160017" y="514916"/>
                </a:cubicBezTo>
                <a:cubicBezTo>
                  <a:pt x="4164013" y="494938"/>
                  <a:pt x="4165125" y="474392"/>
                  <a:pt x="4170066" y="454626"/>
                </a:cubicBezTo>
                <a:cubicBezTo>
                  <a:pt x="4197573" y="344601"/>
                  <a:pt x="4183764" y="374701"/>
                  <a:pt x="4240404" y="303900"/>
                </a:cubicBezTo>
                <a:cubicBezTo>
                  <a:pt x="4213608" y="233562"/>
                  <a:pt x="4204288" y="153758"/>
                  <a:pt x="4160017" y="92885"/>
                </a:cubicBezTo>
                <a:cubicBezTo>
                  <a:pt x="4144134" y="71046"/>
                  <a:pt x="4105441" y="90778"/>
                  <a:pt x="4079631" y="82837"/>
                </a:cubicBezTo>
                <a:cubicBezTo>
                  <a:pt x="4060964" y="77093"/>
                  <a:pt x="4047917" y="58868"/>
                  <a:pt x="4029389" y="52692"/>
                </a:cubicBezTo>
                <a:cubicBezTo>
                  <a:pt x="4006920" y="45202"/>
                  <a:pt x="3982412" y="46537"/>
                  <a:pt x="3959050" y="42643"/>
                </a:cubicBezTo>
                <a:cubicBezTo>
                  <a:pt x="3718849" y="2610"/>
                  <a:pt x="3955145" y="25879"/>
                  <a:pt x="3526971" y="12498"/>
                </a:cubicBezTo>
                <a:cubicBezTo>
                  <a:pt x="3296228" y="-5251"/>
                  <a:pt x="3384321" y="-3045"/>
                  <a:pt x="3034602" y="12498"/>
                </a:cubicBezTo>
                <a:cubicBezTo>
                  <a:pt x="2930382" y="17130"/>
                  <a:pt x="2966576" y="24530"/>
                  <a:pt x="2873828" y="32595"/>
                </a:cubicBezTo>
                <a:cubicBezTo>
                  <a:pt x="2820334" y="37246"/>
                  <a:pt x="2766646" y="39294"/>
                  <a:pt x="2713055" y="42643"/>
                </a:cubicBezTo>
                <a:cubicBezTo>
                  <a:pt x="2438548" y="97548"/>
                  <a:pt x="2647649" y="59388"/>
                  <a:pt x="1969477" y="42643"/>
                </a:cubicBezTo>
                <a:cubicBezTo>
                  <a:pt x="1419521" y="29064"/>
                  <a:pt x="2158383" y="38460"/>
                  <a:pt x="1768510" y="22547"/>
                </a:cubicBezTo>
                <a:cubicBezTo>
                  <a:pt x="1631256" y="16945"/>
                  <a:pt x="1493855" y="15848"/>
                  <a:pt x="1356527" y="12498"/>
                </a:cubicBezTo>
                <a:cubicBezTo>
                  <a:pt x="1212654" y="-5486"/>
                  <a:pt x="1286458" y="-916"/>
                  <a:pt x="1065125" y="12498"/>
                </a:cubicBezTo>
                <a:cubicBezTo>
                  <a:pt x="1021438" y="15146"/>
                  <a:pt x="925460" y="22344"/>
                  <a:pt x="874207" y="32595"/>
                </a:cubicBezTo>
                <a:cubicBezTo>
                  <a:pt x="847123" y="38012"/>
                  <a:pt x="821020" y="47892"/>
                  <a:pt x="793820" y="52692"/>
                </a:cubicBezTo>
                <a:cubicBezTo>
                  <a:pt x="747857" y="60803"/>
                  <a:pt x="607096" y="70147"/>
                  <a:pt x="572756" y="72788"/>
                </a:cubicBezTo>
                <a:cubicBezTo>
                  <a:pt x="552659" y="79487"/>
                  <a:pt x="532301" y="85447"/>
                  <a:pt x="512466" y="92885"/>
                </a:cubicBezTo>
                <a:cubicBezTo>
                  <a:pt x="376501" y="143872"/>
                  <a:pt x="455654" y="122161"/>
                  <a:pt x="371789" y="143127"/>
                </a:cubicBezTo>
                <a:cubicBezTo>
                  <a:pt x="324897" y="166573"/>
                  <a:pt x="275069" y="184893"/>
                  <a:pt x="231112" y="213465"/>
                </a:cubicBezTo>
                <a:cubicBezTo>
                  <a:pt x="168636" y="254074"/>
                  <a:pt x="179102" y="264290"/>
                  <a:pt x="150725" y="313949"/>
                </a:cubicBezTo>
                <a:cubicBezTo>
                  <a:pt x="144733" y="324434"/>
                  <a:pt x="137327" y="334046"/>
                  <a:pt x="130628" y="344094"/>
                </a:cubicBezTo>
                <a:cubicBezTo>
                  <a:pt x="104503" y="422471"/>
                  <a:pt x="103092" y="398632"/>
                  <a:pt x="120580" y="494819"/>
                </a:cubicBezTo>
                <a:cubicBezTo>
                  <a:pt x="121920" y="502188"/>
                  <a:pt x="118905" y="519940"/>
                  <a:pt x="120580" y="535013"/>
                </a:cubicBezTo>
                <a:close/>
              </a:path>
            </a:pathLst>
          </a:custGeom>
          <a:solidFill>
            <a:schemeClr val="accent6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3" name="TextBox 42"/>
          <p:cNvSpPr txBox="1"/>
          <p:nvPr/>
        </p:nvSpPr>
        <p:spPr>
          <a:xfrm>
            <a:off x="4319770" y="1730237"/>
            <a:ext cx="1850186" cy="24622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IN" sz="1000" dirty="0" err="1">
                <a:latin typeface="Arial" panose="020B0604020202020204" pitchFamily="34" charset="0"/>
                <a:cs typeface="Arial" panose="020B0604020202020204" pitchFamily="34" charset="0"/>
              </a:rPr>
              <a:t>Bageshwar</a:t>
            </a:r>
            <a:r>
              <a:rPr lang="en-IN" sz="1000" dirty="0">
                <a:latin typeface="Arial" panose="020B0604020202020204" pitchFamily="34" charset="0"/>
                <a:cs typeface="Arial" panose="020B0604020202020204" pitchFamily="34" charset="0"/>
              </a:rPr>
              <a:t> 132Km / 4.25 Hrs</a:t>
            </a:r>
          </a:p>
        </p:txBody>
      </p:sp>
      <p:cxnSp>
        <p:nvCxnSpPr>
          <p:cNvPr id="45" name="Straight Arrow Connector 44"/>
          <p:cNvCxnSpPr>
            <a:cxnSpLocks/>
          </p:cNvCxnSpPr>
          <p:nvPr/>
        </p:nvCxnSpPr>
        <p:spPr>
          <a:xfrm>
            <a:off x="6169956" y="1976458"/>
            <a:ext cx="1840338" cy="1672350"/>
          </a:xfrm>
          <a:prstGeom prst="straightConnector1">
            <a:avLst/>
          </a:prstGeom>
          <a:ln w="19050">
            <a:solidFill>
              <a:srgbClr val="00206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9DF53B8-0586-48EB-AA31-A4CC66C34D08}"/>
              </a:ext>
            </a:extLst>
          </p:cNvPr>
          <p:cNvSpPr txBox="1"/>
          <p:nvPr/>
        </p:nvSpPr>
        <p:spPr>
          <a:xfrm>
            <a:off x="7727170" y="6428240"/>
            <a:ext cx="4464830" cy="400110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IN" sz="2000" dirty="0" err="1"/>
              <a:t>Haldwani</a:t>
            </a:r>
            <a:r>
              <a:rPr lang="en-IN" sz="2000" dirty="0"/>
              <a:t> is 275 Km /5.5 hrs from Delhi</a:t>
            </a:r>
          </a:p>
        </p:txBody>
      </p:sp>
      <p:sp>
        <p:nvSpPr>
          <p:cNvPr id="10" name="Oval 9"/>
          <p:cNvSpPr/>
          <p:nvPr/>
        </p:nvSpPr>
        <p:spPr>
          <a:xfrm>
            <a:off x="5217332" y="3361518"/>
            <a:ext cx="167269" cy="1895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4" name="Oval 43"/>
          <p:cNvSpPr/>
          <p:nvPr/>
        </p:nvSpPr>
        <p:spPr>
          <a:xfrm>
            <a:off x="6086321" y="1872649"/>
            <a:ext cx="167269" cy="1895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8" name="Oval 7"/>
          <p:cNvSpPr/>
          <p:nvPr/>
        </p:nvSpPr>
        <p:spPr>
          <a:xfrm>
            <a:off x="4319770" y="4686989"/>
            <a:ext cx="167269" cy="1895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6" name="Oval 45"/>
          <p:cNvSpPr/>
          <p:nvPr/>
        </p:nvSpPr>
        <p:spPr>
          <a:xfrm>
            <a:off x="4659368" y="5642354"/>
            <a:ext cx="167269" cy="1895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2" name="Oval 31">
            <a:extLst>
              <a:ext uri="{FF2B5EF4-FFF2-40B4-BE49-F238E27FC236}">
                <a16:creationId xmlns="" xmlns:a16="http://schemas.microsoft.com/office/drawing/2014/main" id="{34C84265-0987-4EF4-9BF8-F10DD069D1DE}"/>
              </a:ext>
            </a:extLst>
          </p:cNvPr>
          <p:cNvSpPr/>
          <p:nvPr/>
        </p:nvSpPr>
        <p:spPr>
          <a:xfrm>
            <a:off x="7917734" y="3557369"/>
            <a:ext cx="167269" cy="18957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3" name="TextBox 32">
            <a:extLst>
              <a:ext uri="{FF2B5EF4-FFF2-40B4-BE49-F238E27FC236}">
                <a16:creationId xmlns="" xmlns:a16="http://schemas.microsoft.com/office/drawing/2014/main" id="{03FD2012-BAC7-4679-997A-40790DABBDA7}"/>
              </a:ext>
            </a:extLst>
          </p:cNvPr>
          <p:cNvSpPr txBox="1"/>
          <p:nvPr/>
        </p:nvSpPr>
        <p:spPr>
          <a:xfrm>
            <a:off x="8115346" y="3539431"/>
            <a:ext cx="1124026" cy="246221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IN" sz="1000" dirty="0">
                <a:latin typeface="Arial" panose="020B0604020202020204" pitchFamily="34" charset="0"/>
                <a:cs typeface="Arial" panose="020B0604020202020204" pitchFamily="34" charset="0"/>
              </a:rPr>
              <a:t>PITHORAGARH</a:t>
            </a:r>
          </a:p>
        </p:txBody>
      </p:sp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6D3006AB-6D80-4558-8F51-BF38BD172AB4}"/>
              </a:ext>
            </a:extLst>
          </p:cNvPr>
          <p:cNvSpPr/>
          <p:nvPr/>
        </p:nvSpPr>
        <p:spPr>
          <a:xfrm>
            <a:off x="0" y="0"/>
            <a:ext cx="12192000" cy="40626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sz="2400" kern="1400" cap="all" dirty="0">
                <a:solidFill>
                  <a:srgbClr val="E03177"/>
                </a:solidFill>
                <a:latin typeface="Arial Black" panose="020B0A04020102020204" pitchFamily="34" charset="0"/>
                <a:ea typeface="SimHei"/>
                <a:cs typeface="Mangal" panose="02040503050203030202" pitchFamily="18" charset="0"/>
              </a:rPr>
              <a:t>TIMELESS </a:t>
            </a:r>
            <a:r>
              <a:rPr lang="en-US" sz="2400" kern="1400" cap="all" dirty="0">
                <a:solidFill>
                  <a:srgbClr val="333333"/>
                </a:solidFill>
                <a:latin typeface="Arial Black" panose="020B0A04020102020204" pitchFamily="34" charset="0"/>
                <a:ea typeface="SimHei"/>
                <a:cs typeface="Mangal" panose="02040503050203030202" pitchFamily="18" charset="0"/>
              </a:rPr>
              <a:t>PITHORAGARH :</a:t>
            </a:r>
            <a:endParaRPr lang="en-IN" sz="2400" kern="1400" cap="all" dirty="0">
              <a:solidFill>
                <a:srgbClr val="333333"/>
              </a:solidFill>
              <a:latin typeface="Arial Black" panose="020B0A04020102020204" pitchFamily="34" charset="0"/>
              <a:ea typeface="SimHei"/>
              <a:cs typeface="Mangal" panose="02040503050203030202" pitchFamily="18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9831B798-8AE5-4812-9B70-C5145DACD74B}"/>
              </a:ext>
            </a:extLst>
          </p:cNvPr>
          <p:cNvSpPr txBox="1"/>
          <p:nvPr/>
        </p:nvSpPr>
        <p:spPr>
          <a:xfrm>
            <a:off x="9323204" y="0"/>
            <a:ext cx="2956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Understanding the distances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4183421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>
            <a:extLst>
              <a:ext uri="{FF2B5EF4-FFF2-40B4-BE49-F238E27FC236}">
                <a16:creationId xmlns="" xmlns:a16="http://schemas.microsoft.com/office/drawing/2014/main" id="{F11F0897-2353-4DF4-A02A-3464DB5E68B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078" t="20238" r="39567" b="16924"/>
          <a:stretch/>
        </p:blipFill>
        <p:spPr>
          <a:xfrm>
            <a:off x="-53701" y="865863"/>
            <a:ext cx="7188273" cy="5275385"/>
          </a:xfrm>
          <a:prstGeom prst="rect">
            <a:avLst/>
          </a:prstGeom>
        </p:spPr>
      </p:pic>
      <p:sp>
        <p:nvSpPr>
          <p:cNvPr id="2" name="Oval 1">
            <a:extLst>
              <a:ext uri="{FF2B5EF4-FFF2-40B4-BE49-F238E27FC236}">
                <a16:creationId xmlns="" xmlns:a16="http://schemas.microsoft.com/office/drawing/2014/main" id="{69C2E9F5-E826-4E4D-AB61-4A9D81487E50}"/>
              </a:ext>
            </a:extLst>
          </p:cNvPr>
          <p:cNvSpPr/>
          <p:nvPr/>
        </p:nvSpPr>
        <p:spPr>
          <a:xfrm rot="2181097">
            <a:off x="4360598" y="2406682"/>
            <a:ext cx="2194945" cy="2360454"/>
          </a:xfrm>
          <a:prstGeom prst="ellipse">
            <a:avLst/>
          </a:prstGeom>
          <a:solidFill>
            <a:schemeClr val="accent4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graphicFrame>
        <p:nvGraphicFramePr>
          <p:cNvPr id="24" name="Chart 23">
            <a:extLst>
              <a:ext uri="{FF2B5EF4-FFF2-40B4-BE49-F238E27FC236}">
                <a16:creationId xmlns="" xmlns:a16="http://schemas.microsoft.com/office/drawing/2014/main" id="{04E3148B-C931-42D3-BBF6-D4053F447AB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61227847"/>
              </p:ext>
            </p:extLst>
          </p:nvPr>
        </p:nvGraphicFramePr>
        <p:xfrm>
          <a:off x="7135992" y="3013323"/>
          <a:ext cx="4786379" cy="389857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C8C336F6-D14A-4644-A1E5-5D5359DDC8AF}"/>
              </a:ext>
            </a:extLst>
          </p:cNvPr>
          <p:cNvSpPr txBox="1"/>
          <p:nvPr/>
        </p:nvSpPr>
        <p:spPr>
          <a:xfrm>
            <a:off x="7931426" y="5705061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/>
              <a:t>6045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8C1B629-9352-431B-89C4-1CFD216FECCC}"/>
              </a:ext>
            </a:extLst>
          </p:cNvPr>
          <p:cNvSpPr txBox="1"/>
          <p:nvPr/>
        </p:nvSpPr>
        <p:spPr>
          <a:xfrm>
            <a:off x="9612161" y="3806687"/>
            <a:ext cx="6559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/>
              <a:t>548804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F6C1B3A1-8D01-4E4C-8A24-14B3D7930B69}"/>
              </a:ext>
            </a:extLst>
          </p:cNvPr>
          <p:cNvSpPr txBox="1"/>
          <p:nvPr/>
        </p:nvSpPr>
        <p:spPr>
          <a:xfrm>
            <a:off x="9272332" y="570506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/>
              <a:t>5338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46B213F2-F554-44A5-8FF6-58C275F62A4C}"/>
              </a:ext>
            </a:extLst>
          </p:cNvPr>
          <p:cNvSpPr txBox="1"/>
          <p:nvPr/>
        </p:nvSpPr>
        <p:spPr>
          <a:xfrm>
            <a:off x="10969842" y="3963768"/>
            <a:ext cx="6559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/>
              <a:t>487814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61CA9916-E6E2-4588-8BE1-FE5B29A6CCF5}"/>
              </a:ext>
            </a:extLst>
          </p:cNvPr>
          <p:cNvSpPr txBox="1"/>
          <p:nvPr/>
        </p:nvSpPr>
        <p:spPr>
          <a:xfrm>
            <a:off x="10650841" y="5705060"/>
            <a:ext cx="49885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N" sz="1200" dirty="0"/>
              <a:t>6750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FCB95C46-0D76-438B-8790-4BD27513B082}"/>
              </a:ext>
            </a:extLst>
          </p:cNvPr>
          <p:cNvSpPr/>
          <p:nvPr/>
        </p:nvSpPr>
        <p:spPr>
          <a:xfrm>
            <a:off x="0" y="0"/>
            <a:ext cx="12192000" cy="40626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sz="2400" kern="1400" cap="all" dirty="0">
                <a:solidFill>
                  <a:srgbClr val="E03177"/>
                </a:solidFill>
                <a:latin typeface="Arial Black" panose="020B0A04020102020204" pitchFamily="34" charset="0"/>
                <a:ea typeface="SimHei"/>
                <a:cs typeface="Mangal" panose="02040503050203030202" pitchFamily="18" charset="0"/>
              </a:rPr>
              <a:t>TIMELESS </a:t>
            </a:r>
            <a:r>
              <a:rPr lang="en-US" sz="2400" kern="1400" cap="all" dirty="0">
                <a:solidFill>
                  <a:srgbClr val="333333"/>
                </a:solidFill>
                <a:latin typeface="Arial Black" panose="020B0A04020102020204" pitchFamily="34" charset="0"/>
                <a:ea typeface="SimHei"/>
                <a:cs typeface="Mangal" panose="02040503050203030202" pitchFamily="18" charset="0"/>
              </a:rPr>
              <a:t>PITHORAGARH :</a:t>
            </a:r>
            <a:endParaRPr lang="en-IN" sz="2400" kern="1400" cap="all" dirty="0">
              <a:solidFill>
                <a:srgbClr val="333333"/>
              </a:solidFill>
              <a:latin typeface="Arial Black" panose="020B0A04020102020204" pitchFamily="34" charset="0"/>
              <a:ea typeface="SimHei"/>
              <a:cs typeface="Mangal" panose="02040503050203030202" pitchFamily="18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="" xmlns:a16="http://schemas.microsoft.com/office/drawing/2014/main" id="{CFD4C906-5E8D-4DEA-8C24-C172CC2AA7C7}"/>
              </a:ext>
            </a:extLst>
          </p:cNvPr>
          <p:cNvSpPr txBox="1"/>
          <p:nvPr/>
        </p:nvSpPr>
        <p:spPr>
          <a:xfrm>
            <a:off x="9323204" y="0"/>
            <a:ext cx="29566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Understanding the distances 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1404273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Content Placeholder 3" descr="IMG-20170704-WA0033.jpg">
            <a:extLst>
              <a:ext uri="{FF2B5EF4-FFF2-40B4-BE49-F238E27FC236}">
                <a16:creationId xmlns="" xmlns:a16="http://schemas.microsoft.com/office/drawing/2014/main" id="{FE253E1E-7CA4-4DAF-AAE1-0AA816006F46}"/>
              </a:ext>
            </a:extLst>
          </p:cNvPr>
          <p:cNvPicPr>
            <a:picLocks noGrp="1"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76" b="29376"/>
          <a:stretch>
            <a:fillRect/>
          </a:stretch>
        </p:blipFill>
        <p:spPr>
          <a:xfrm>
            <a:off x="-1" y="12197"/>
            <a:ext cx="12192001" cy="6845803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39DF53B8-0586-48EB-AA31-A4CC66C34D08}"/>
              </a:ext>
            </a:extLst>
          </p:cNvPr>
          <p:cNvSpPr txBox="1"/>
          <p:nvPr/>
        </p:nvSpPr>
        <p:spPr>
          <a:xfrm>
            <a:off x="107632" y="615453"/>
            <a:ext cx="6632764" cy="1938992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IN" sz="2000" dirty="0"/>
              <a:t>VAT on fuel reduced to 1%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000" dirty="0"/>
              <a:t>20% VGF for seats under RCS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000" dirty="0" smtClean="0"/>
              <a:t>No </a:t>
            </a:r>
            <a:r>
              <a:rPr lang="en-IN" sz="2000" dirty="0"/>
              <a:t>landing/parking charges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000" dirty="0"/>
              <a:t>Elect/water at concessional rates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000" dirty="0"/>
              <a:t>No charges for security provided by Uttarakhand police</a:t>
            </a:r>
          </a:p>
          <a:p>
            <a:pPr marL="457200" indent="-457200">
              <a:buFont typeface="+mj-lt"/>
              <a:buAutoNum type="arabicPeriod"/>
            </a:pPr>
            <a:r>
              <a:rPr lang="en-IN" sz="2000" dirty="0"/>
              <a:t>Class </a:t>
            </a:r>
            <a:r>
              <a:rPr lang="en-IN" sz="2000" dirty="0" smtClean="0"/>
              <a:t>I </a:t>
            </a:r>
            <a:r>
              <a:rPr lang="en-IN" sz="2000" dirty="0"/>
              <a:t>officers authorised to travel on d</a:t>
            </a:r>
            <a:r>
              <a:rPr lang="en-IN" sz="2000" dirty="0" smtClean="0"/>
              <a:t>uty </a:t>
            </a:r>
            <a:endParaRPr lang="en-IN" sz="2000" dirty="0" smtClean="0"/>
          </a:p>
        </p:txBody>
      </p:sp>
      <p:sp>
        <p:nvSpPr>
          <p:cNvPr id="11" name="Rectangle 10">
            <a:extLst>
              <a:ext uri="{FF2B5EF4-FFF2-40B4-BE49-F238E27FC236}">
                <a16:creationId xmlns="" xmlns:a16="http://schemas.microsoft.com/office/drawing/2014/main" id="{6FF89E35-E73F-4DF6-8FBC-AE2E5B95BC79}"/>
              </a:ext>
            </a:extLst>
          </p:cNvPr>
          <p:cNvSpPr/>
          <p:nvPr/>
        </p:nvSpPr>
        <p:spPr>
          <a:xfrm>
            <a:off x="0" y="0"/>
            <a:ext cx="12192000" cy="406265"/>
          </a:xfrm>
          <a:prstGeom prst="rect">
            <a:avLst/>
          </a:prstGeom>
          <a:solidFill>
            <a:schemeClr val="accent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>
              <a:lnSpc>
                <a:spcPct val="85000"/>
              </a:lnSpc>
              <a:spcBef>
                <a:spcPts val="2400"/>
              </a:spcBef>
              <a:spcAft>
                <a:spcPts val="0"/>
              </a:spcAft>
            </a:pPr>
            <a:r>
              <a:rPr lang="en-US" sz="2400" kern="1400" cap="all" dirty="0">
                <a:solidFill>
                  <a:srgbClr val="E03177"/>
                </a:solidFill>
                <a:latin typeface="Arial Black" panose="020B0A04020102020204" pitchFamily="34" charset="0"/>
                <a:ea typeface="SimHei"/>
                <a:cs typeface="Mangal" panose="02040503050203030202" pitchFamily="18" charset="0"/>
              </a:rPr>
              <a:t>TIMELESS </a:t>
            </a:r>
            <a:r>
              <a:rPr lang="en-US" sz="2400" kern="1400" cap="all" dirty="0">
                <a:solidFill>
                  <a:srgbClr val="333333"/>
                </a:solidFill>
                <a:latin typeface="Arial Black" panose="020B0A04020102020204" pitchFamily="34" charset="0"/>
                <a:ea typeface="SimHei"/>
                <a:cs typeface="Mangal" panose="02040503050203030202" pitchFamily="18" charset="0"/>
              </a:rPr>
              <a:t>PITHORAGARH :</a:t>
            </a:r>
            <a:endParaRPr lang="en-IN" sz="2400" kern="1400" cap="all" dirty="0">
              <a:solidFill>
                <a:srgbClr val="333333"/>
              </a:solidFill>
              <a:latin typeface="Arial Black" panose="020B0A04020102020204" pitchFamily="34" charset="0"/>
              <a:ea typeface="SimHei"/>
              <a:cs typeface="Mangal" panose="02040503050203030202" pitchFamily="18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="" xmlns:a16="http://schemas.microsoft.com/office/drawing/2014/main" id="{DC953137-B8EC-4F17-94AE-D206919F57DD}"/>
              </a:ext>
            </a:extLst>
          </p:cNvPr>
          <p:cNvSpPr txBox="1"/>
          <p:nvPr/>
        </p:nvSpPr>
        <p:spPr>
          <a:xfrm>
            <a:off x="7822658" y="0"/>
            <a:ext cx="43627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/>
              <a:t>Incentives provided by Govt of Uttarakhand</a:t>
            </a:r>
            <a:endParaRPr lang="en-IN" b="1" dirty="0"/>
          </a:p>
        </p:txBody>
      </p:sp>
    </p:spTree>
    <p:extLst>
      <p:ext uri="{BB962C8B-B14F-4D97-AF65-F5344CB8AC3E}">
        <p14:creationId xmlns:p14="http://schemas.microsoft.com/office/powerpoint/2010/main" val="82332110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B8D42EA9-BAD4-4E13-8021-379BA9F850E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30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583982" y="3429000"/>
            <a:ext cx="3024036" cy="769441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IN" sz="4400" dirty="0">
                <a:solidFill>
                  <a:schemeClr val="bg1"/>
                </a:solidFill>
              </a:rPr>
              <a:t>THANK YOU</a:t>
            </a:r>
            <a:endParaRPr lang="en-IN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01510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11437</TotalTime>
  <Words>131</Words>
  <Application>Microsoft Macintosh PowerPoint</Application>
  <PresentationFormat>Custom</PresentationFormat>
  <Paragraphs>29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Mahabharat Trails</dc:title>
  <dc:creator>yeti</dc:creator>
  <cp:lastModifiedBy>Ashok Shetty</cp:lastModifiedBy>
  <cp:revision>134</cp:revision>
  <dcterms:created xsi:type="dcterms:W3CDTF">2016-11-05T12:03:26Z</dcterms:created>
  <dcterms:modified xsi:type="dcterms:W3CDTF">2017-07-07T07:01:38Z</dcterms:modified>
</cp:coreProperties>
</file>