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handoutMasterIdLst>
    <p:handoutMasterId r:id="rId14"/>
  </p:handoutMasterIdLst>
  <p:sldIdLst>
    <p:sldId id="266" r:id="rId2"/>
    <p:sldId id="267" r:id="rId3"/>
    <p:sldId id="268" r:id="rId4"/>
    <p:sldId id="271" r:id="rId5"/>
    <p:sldId id="272" r:id="rId6"/>
    <p:sldId id="273" r:id="rId7"/>
    <p:sldId id="274" r:id="rId8"/>
    <p:sldId id="259" r:id="rId9"/>
    <p:sldId id="261" r:id="rId10"/>
    <p:sldId id="270" r:id="rId11"/>
    <p:sldId id="275" r:id="rId12"/>
  </p:sldIdLst>
  <p:sldSz cx="12192000" cy="6858000"/>
  <p:notesSz cx="6951663" cy="10082213"/>
  <p:custShowLst>
    <p:custShow name="Custom Show 1" id="0">
      <p:sldLst>
        <p:sld r:id="rId5"/>
        <p:sld r:id="rId6"/>
        <p:sld r:id="rId7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466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30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D985C-5FD2-4AF0-A13F-741330B1681B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75800"/>
            <a:ext cx="30130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Government of Bihar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7000" y="9575800"/>
            <a:ext cx="30130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A741A-685B-4691-A679-17F17BF00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2559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387" cy="504111"/>
          </a:xfrm>
          <a:prstGeom prst="rect">
            <a:avLst/>
          </a:prstGeom>
        </p:spPr>
        <p:txBody>
          <a:bodyPr vert="horz" lIns="97329" tIns="48664" rIns="97329" bIns="4866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667" y="1"/>
            <a:ext cx="3012387" cy="504111"/>
          </a:xfrm>
          <a:prstGeom prst="rect">
            <a:avLst/>
          </a:prstGeom>
        </p:spPr>
        <p:txBody>
          <a:bodyPr vert="horz" lIns="97329" tIns="48664" rIns="97329" bIns="48664" rtlCol="0"/>
          <a:lstStyle>
            <a:lvl1pPr algn="r">
              <a:defRPr sz="1300"/>
            </a:lvl1pPr>
          </a:lstStyle>
          <a:p>
            <a:fld id="{1A8E2DD6-CEF0-4A3D-8993-6C3508A1CBF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8" y="755650"/>
            <a:ext cx="6719887" cy="37814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329" tIns="48664" rIns="97329" bIns="4866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167" y="4789051"/>
            <a:ext cx="5561330" cy="4536996"/>
          </a:xfrm>
          <a:prstGeom prst="rect">
            <a:avLst/>
          </a:prstGeom>
        </p:spPr>
        <p:txBody>
          <a:bodyPr vert="horz" lIns="97329" tIns="48664" rIns="97329" bIns="486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76353"/>
            <a:ext cx="3012387" cy="504111"/>
          </a:xfrm>
          <a:prstGeom prst="rect">
            <a:avLst/>
          </a:prstGeom>
        </p:spPr>
        <p:txBody>
          <a:bodyPr vert="horz" lIns="97329" tIns="48664" rIns="97329" bIns="48664" rtlCol="0" anchor="b"/>
          <a:lstStyle>
            <a:lvl1pPr algn="l">
              <a:defRPr sz="1300"/>
            </a:lvl1pPr>
          </a:lstStyle>
          <a:p>
            <a:r>
              <a:rPr lang="en-US" smtClean="0"/>
              <a:t>Government of Bihar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667" y="9576353"/>
            <a:ext cx="3012387" cy="504111"/>
          </a:xfrm>
          <a:prstGeom prst="rect">
            <a:avLst/>
          </a:prstGeom>
        </p:spPr>
        <p:txBody>
          <a:bodyPr vert="horz" lIns="97329" tIns="48664" rIns="97329" bIns="48664" rtlCol="0" anchor="b"/>
          <a:lstStyle>
            <a:lvl1pPr algn="r">
              <a:defRPr sz="1300"/>
            </a:lvl1pPr>
          </a:lstStyle>
          <a:p>
            <a:fld id="{E54EC86F-B360-4A77-93BC-7BDD337EE5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0486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888" y="755650"/>
            <a:ext cx="6719887" cy="37814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Government of Bihar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2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888" y="755650"/>
            <a:ext cx="6719887" cy="37814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Government of Bihar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753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sz="180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sz="180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sz="180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5922800-CCED-4C3A-BE29-B5FA19706808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8BB83D-6B53-4AD6-AE91-9C9512A163BF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161EDA-2514-4F5C-BDD7-66FD0F6DD58F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124ABD-AE9A-49A0-9369-065AA6A39106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291464-131F-419E-B2C6-900E3CE8E8F5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sz="1800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D95D40-FCCA-460F-BFD1-2BCB34320092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E7ADDC-7921-44E2-9763-089390E15983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A21C68-1B19-4791-B964-AAA3429BB1A6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C73415-4DC3-4A80-AFE5-0332E0E9C5E7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52ABCA1A-28BE-4FC7-AC2C-E425DF699127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CAEF08-E886-45CA-B9B8-4661B574C861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sz="180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sz="180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sz="1800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sz="180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sz="180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1E9A03D-204F-475C-964A-6DA714CA996B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   Government Of Bihar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505200"/>
            <a:ext cx="8229600" cy="3124200"/>
          </a:xfrm>
        </p:spPr>
        <p:txBody>
          <a:bodyPr/>
          <a:lstStyle/>
          <a:p>
            <a:pPr algn="ctr"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algn="ctr"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algn="ctr"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DIRECTORATE OF CIVIL AVIATION 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CABINET SECRETARIAT DEPARTMENT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GOVT. OF BIHAR</a:t>
            </a:r>
          </a:p>
          <a:p>
            <a:pPr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>
              <a:buNone/>
            </a:pP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REGIONAL CONNECTIVITY PROPOSAL FOR HINTERLAND BIHAR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4800" y="3962401"/>
            <a:ext cx="3962400" cy="372269"/>
          </a:xfrm>
        </p:spPr>
        <p:txBody>
          <a:bodyPr/>
          <a:lstStyle/>
          <a:p>
            <a:pPr algn="ctr"/>
            <a:r>
              <a:rPr lang="en-US" sz="2200" dirty="0">
                <a:solidFill>
                  <a:schemeClr val="accent2"/>
                </a:solidFill>
                <a:latin typeface="Calibri" panose="020F0502020204030204" pitchFamily="34" charset="0"/>
              </a:rPr>
              <a:t>Government Of Bihar</a:t>
            </a:r>
            <a:endParaRPr lang="en-US" sz="22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905000"/>
            <a:ext cx="1828800" cy="2028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066801"/>
            <a:ext cx="8229600" cy="4724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dirty="0">
                <a:latin typeface="Calibri" panose="020F0502020204030204" pitchFamily="34" charset="0"/>
              </a:rPr>
              <a:t>To Declare Gaya Airport as </a:t>
            </a:r>
            <a:r>
              <a:rPr lang="en-US" sz="2000" b="1" dirty="0">
                <a:latin typeface="Calibri" panose="020F0502020204030204" pitchFamily="34" charset="0"/>
              </a:rPr>
              <a:t>Underutilized</a:t>
            </a:r>
            <a:r>
              <a:rPr lang="en-US" sz="2000" dirty="0">
                <a:latin typeface="Calibri" panose="020F0502020204030204" pitchFamily="34" charset="0"/>
              </a:rPr>
              <a:t> airport under RCS.</a:t>
            </a:r>
          </a:p>
          <a:p>
            <a:pPr marL="109728" indent="0" algn="just">
              <a:buNone/>
            </a:pPr>
            <a:endParaRPr lang="en-US" sz="2000" dirty="0">
              <a:latin typeface="Calibri" panose="020F0502020204030204" pitchFamily="34" charset="0"/>
            </a:endParaRPr>
          </a:p>
          <a:p>
            <a:pPr algn="just"/>
            <a:r>
              <a:rPr lang="en-US" sz="2000" dirty="0">
                <a:latin typeface="Calibri" panose="020F0502020204030204" pitchFamily="34" charset="0"/>
              </a:rPr>
              <a:t>The proposal has already been sent by RM, AAI, Kolkata to </a:t>
            </a:r>
            <a:r>
              <a:rPr lang="en-US" sz="2000" dirty="0" err="1">
                <a:latin typeface="Calibri" panose="020F0502020204030204" pitchFamily="34" charset="0"/>
              </a:rPr>
              <a:t>MoCA</a:t>
            </a:r>
            <a:r>
              <a:rPr lang="en-US" sz="2000" dirty="0">
                <a:latin typeface="Calibri" panose="020F0502020204030204" pitchFamily="34" charset="0"/>
              </a:rPr>
              <a:t>.</a:t>
            </a:r>
          </a:p>
          <a:p>
            <a:pPr algn="just"/>
            <a:endParaRPr lang="en-US" sz="2000" dirty="0">
              <a:latin typeface="Calibri" panose="020F0502020204030204" pitchFamily="34" charset="0"/>
            </a:endParaRPr>
          </a:p>
          <a:p>
            <a:pPr algn="just"/>
            <a:r>
              <a:rPr lang="en-US" sz="2000" dirty="0">
                <a:latin typeface="Calibri" panose="020F0502020204030204" pitchFamily="34" charset="0"/>
              </a:rPr>
              <a:t>AAI requested to take up </a:t>
            </a:r>
            <a:r>
              <a:rPr lang="en-US" sz="2000" dirty="0" err="1">
                <a:latin typeface="Calibri" panose="020F0502020204030204" pitchFamily="34" charset="0"/>
              </a:rPr>
              <a:t>upgradation</a:t>
            </a:r>
            <a:r>
              <a:rPr lang="en-US" sz="2000" dirty="0">
                <a:latin typeface="Calibri" panose="020F0502020204030204" pitchFamily="34" charset="0"/>
              </a:rPr>
              <a:t> of its airports at </a:t>
            </a:r>
            <a:r>
              <a:rPr lang="en-US" sz="2000" dirty="0" err="1">
                <a:latin typeface="Calibri" panose="020F0502020204030204" pitchFamily="34" charset="0"/>
              </a:rPr>
              <a:t>Muzaffarpur</a:t>
            </a:r>
            <a:r>
              <a:rPr lang="en-US" sz="2000" dirty="0">
                <a:latin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</a:rPr>
              <a:t>Raxaul</a:t>
            </a:r>
            <a:r>
              <a:rPr lang="en-US" sz="2000" dirty="0">
                <a:latin typeface="Calibri" panose="020F0502020204030204" pitchFamily="34" charset="0"/>
              </a:rPr>
              <a:t> and </a:t>
            </a:r>
            <a:r>
              <a:rPr lang="en-US" sz="2000" dirty="0" err="1">
                <a:latin typeface="Calibri" panose="020F0502020204030204" pitchFamily="34" charset="0"/>
              </a:rPr>
              <a:t>Forbisganj</a:t>
            </a:r>
            <a:r>
              <a:rPr lang="en-US" sz="2000" dirty="0">
                <a:latin typeface="Calibri" panose="020F0502020204030204" pitchFamily="34" charset="0"/>
              </a:rPr>
              <a:t> for RCS.</a:t>
            </a:r>
          </a:p>
          <a:p>
            <a:pPr algn="just"/>
            <a:endParaRPr lang="en-US" sz="2000" dirty="0">
              <a:latin typeface="Calibri" panose="020F0502020204030204" pitchFamily="34" charset="0"/>
            </a:endParaRPr>
          </a:p>
          <a:p>
            <a:pPr algn="just"/>
            <a:r>
              <a:rPr lang="en-US" sz="2000" dirty="0">
                <a:latin typeface="Calibri" panose="020F0502020204030204" pitchFamily="34" charset="0"/>
              </a:rPr>
              <a:t>AAI to provide a temporary terminal building in the small piece of land provided in </a:t>
            </a:r>
            <a:r>
              <a:rPr lang="en-US" sz="2000" dirty="0" err="1">
                <a:latin typeface="Calibri" panose="020F0502020204030204" pitchFamily="34" charset="0"/>
              </a:rPr>
              <a:t>Purnia</a:t>
            </a:r>
            <a:r>
              <a:rPr lang="en-US" sz="2000" dirty="0">
                <a:latin typeface="Calibri" panose="020F0502020204030204" pitchFamily="34" charset="0"/>
              </a:rPr>
              <a:t> Airbase, </a:t>
            </a:r>
            <a:r>
              <a:rPr lang="en-US" sz="2000" dirty="0" err="1">
                <a:latin typeface="Calibri" panose="020F0502020204030204" pitchFamily="34" charset="0"/>
              </a:rPr>
              <a:t>Chunapur</a:t>
            </a:r>
            <a:r>
              <a:rPr lang="en-US" sz="2000" dirty="0">
                <a:latin typeface="Calibri" panose="020F0502020204030204" pitchFamily="34" charset="0"/>
              </a:rPr>
              <a:t>.</a:t>
            </a:r>
          </a:p>
          <a:p>
            <a:pPr algn="just"/>
            <a:endParaRPr lang="en-US" sz="2000" dirty="0">
              <a:latin typeface="Calibri" panose="020F0502020204030204" pitchFamily="34" charset="0"/>
            </a:endParaRPr>
          </a:p>
          <a:p>
            <a:pPr algn="just"/>
            <a:r>
              <a:rPr lang="en-US" sz="2000" dirty="0">
                <a:latin typeface="Calibri" panose="020F0502020204030204" pitchFamily="34" charset="0"/>
              </a:rPr>
              <a:t>AAI is requested for rehabilitation and up gradation of state government airports as per clause 2.2.4 of RCS. The Capital and O&amp;M cost will be borne by the State. This will facilitate for obtaining license from DGCA for schedule operations. </a:t>
            </a:r>
          </a:p>
          <a:p>
            <a:endParaRPr lang="en-US" dirty="0" smtClean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8077200" y="76202"/>
            <a:ext cx="3011328" cy="838199"/>
            <a:chOff x="-533400" y="1"/>
            <a:chExt cx="3011328" cy="838199"/>
          </a:xfrm>
        </p:grpSpPr>
        <p:sp>
          <p:nvSpPr>
            <p:cNvPr id="10" name="Footer Placeholder 2"/>
            <p:cNvSpPr txBox="1">
              <a:spLocks/>
            </p:cNvSpPr>
            <p:nvPr/>
          </p:nvSpPr>
          <p:spPr>
            <a:xfrm>
              <a:off x="-533400" y="533399"/>
              <a:ext cx="3011328" cy="304801"/>
            </a:xfrm>
            <a:prstGeom prst="rect">
              <a:avLst/>
            </a:prstGeom>
          </p:spPr>
          <p:txBody>
            <a:bodyPr vert="horz" anchor="b"/>
            <a:lstStyle>
              <a:defPPr>
                <a:defRPr lang="en-US"/>
              </a:defPPr>
              <a:lvl1pPr marL="0" algn="r" defTabSz="914400" rtl="0" eaLnBrk="1" latinLnBrk="0" hangingPunct="1">
                <a:defRPr kumimoji="0"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/>
                <a:t>   </a:t>
              </a:r>
              <a:r>
                <a:rPr lang="en-US" sz="1400" b="1" dirty="0">
                  <a:solidFill>
                    <a:schemeClr val="accent2"/>
                  </a:solidFill>
                </a:rPr>
                <a:t>Government Of Bihar</a:t>
              </a:r>
              <a:endParaRPr lang="en-US" sz="1400" b="1" dirty="0">
                <a:solidFill>
                  <a:schemeClr val="accent2"/>
                </a:solidFill>
              </a:endParaRPr>
            </a:p>
          </p:txBody>
        </p:sp>
        <p:pic>
          <p:nvPicPr>
            <p:cNvPr id="11" name="Picture 2" descr="C:\Users\DTPL123\Desktop\logo bih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2224" y="1"/>
              <a:ext cx="640080" cy="553583"/>
            </a:xfrm>
            <a:prstGeom prst="rect">
              <a:avLst/>
            </a:prstGeom>
            <a:noFill/>
          </p:spPr>
        </p:pic>
      </p:grpSp>
      <p:sp>
        <p:nvSpPr>
          <p:cNvPr id="12" name="Title 3"/>
          <p:cNvSpPr txBox="1">
            <a:spLocks/>
          </p:cNvSpPr>
          <p:nvPr/>
        </p:nvSpPr>
        <p:spPr>
          <a:xfrm>
            <a:off x="2209800" y="-76200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000" dirty="0">
                <a:latin typeface="Calibri" panose="020F0502020204030204" pitchFamily="34" charset="0"/>
              </a:rPr>
              <a:t>Issues</a:t>
            </a:r>
            <a:endParaRPr lang="en-US" sz="3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1200" y="57150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THANK YOU </a:t>
            </a:r>
            <a:br>
              <a:rPr lang="en-US" sz="5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hi-IN" sz="5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धन्यवाद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5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</a:br>
            <a:endParaRPr lang="en-US" sz="5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5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914400"/>
            <a:ext cx="7924800" cy="5486400"/>
          </a:xfrm>
        </p:spPr>
        <p:txBody>
          <a:bodyPr>
            <a:normAutofit/>
          </a:bodyPr>
          <a:lstStyle/>
          <a:p>
            <a:pPr marL="577850" indent="-460375">
              <a:buNone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1.	</a:t>
            </a:r>
            <a:r>
              <a:rPr lang="en-US" sz="2000" b="1" u="sng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VISION / OBJECTIVE</a:t>
            </a:r>
          </a:p>
          <a:p>
            <a:pPr marL="577850" indent="-460375">
              <a:buNone/>
            </a:pPr>
            <a:endParaRPr lang="en-US" sz="2000" b="1" u="sng" dirty="0">
              <a:latin typeface="Calibri" panose="020F0502020204030204" pitchFamily="34" charset="0"/>
            </a:endParaRPr>
          </a:p>
          <a:p>
            <a:pPr marL="577850" indent="-460375" algn="just">
              <a:buFont typeface="Wingdings" pitchFamily="2" charset="2"/>
              <a:buChar char="Ø"/>
            </a:pPr>
            <a:r>
              <a:rPr lang="en-US" sz="1800" b="1" dirty="0">
                <a:latin typeface="Calibri" panose="020F0502020204030204" pitchFamily="34" charset="0"/>
              </a:rPr>
              <a:t>Affordable and time saving  regional connectivity to people of Bihar for balanced regional growth.</a:t>
            </a:r>
          </a:p>
          <a:p>
            <a:pPr marL="577850" indent="-460375" algn="just">
              <a:buFont typeface="Wingdings" pitchFamily="2" charset="2"/>
              <a:buChar char="Ø"/>
            </a:pPr>
            <a:r>
              <a:rPr lang="en-US" sz="1800" b="1" dirty="0">
                <a:latin typeface="Calibri" panose="020F0502020204030204" pitchFamily="34" charset="0"/>
              </a:rPr>
              <a:t>Promote Tourism – Both Foreign and Domestic.</a:t>
            </a:r>
          </a:p>
          <a:p>
            <a:pPr marL="577850" indent="-460375" algn="just">
              <a:buFont typeface="Wingdings" pitchFamily="2" charset="2"/>
              <a:buChar char="Ø"/>
            </a:pPr>
            <a:r>
              <a:rPr lang="en-US" sz="1800" b="1" dirty="0">
                <a:latin typeface="Calibri" panose="020F0502020204030204" pitchFamily="34" charset="0"/>
              </a:rPr>
              <a:t>Connect Patna/Bihar to North East, Eastern states &amp; UP .</a:t>
            </a:r>
          </a:p>
          <a:p>
            <a:pPr marL="577850" indent="-460375">
              <a:buFont typeface="Wingdings" pitchFamily="2" charset="2"/>
              <a:buChar char="Ø"/>
            </a:pPr>
            <a:endParaRPr lang="en-US" sz="1600" b="1" dirty="0">
              <a:latin typeface="Calibri" panose="020F0502020204030204" pitchFamily="34" charset="0"/>
            </a:endParaRPr>
          </a:p>
          <a:p>
            <a:pPr marL="577850" indent="-460375">
              <a:buNone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2.	</a:t>
            </a:r>
            <a:r>
              <a:rPr lang="en-US" sz="2000" b="1" u="sng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GUIDING PRINCIPALS</a:t>
            </a:r>
          </a:p>
          <a:p>
            <a:pPr marL="577850" indent="-460375">
              <a:buAutoNum type="arabicPeriod" startAt="2"/>
            </a:pPr>
            <a:endParaRPr lang="en-US" sz="2000" b="1" u="sng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77850" indent="-460375">
              <a:buFont typeface="Wingdings" pitchFamily="2" charset="2"/>
              <a:buChar char="Ø"/>
            </a:pPr>
            <a:r>
              <a:rPr lang="en-US" sz="1800" b="1" dirty="0">
                <a:latin typeface="Calibri" panose="020F0502020204030204" pitchFamily="34" charset="0"/>
              </a:rPr>
              <a:t>Connect capital city Patna to different regional growth centers in Bihar.</a:t>
            </a:r>
          </a:p>
          <a:p>
            <a:pPr marL="577850" indent="-460375">
              <a:buFont typeface="Wingdings" pitchFamily="2" charset="2"/>
              <a:buChar char="Ø"/>
            </a:pPr>
            <a:r>
              <a:rPr lang="en-US" sz="1800" b="1" dirty="0">
                <a:latin typeface="Calibri" panose="020F0502020204030204" pitchFamily="34" charset="0"/>
              </a:rPr>
              <a:t>Connect places of Buddhist Circuit and other Pilgrimages.</a:t>
            </a:r>
          </a:p>
          <a:p>
            <a:pPr marL="577850" indent="-460375">
              <a:buFont typeface="Wingdings" pitchFamily="2" charset="2"/>
              <a:buChar char="Ø"/>
            </a:pPr>
            <a:r>
              <a:rPr lang="en-US" sz="1800" b="1" dirty="0">
                <a:latin typeface="Calibri" panose="020F0502020204030204" pitchFamily="34" charset="0"/>
              </a:rPr>
              <a:t>Promote Eco Tourism.</a:t>
            </a:r>
          </a:p>
          <a:p>
            <a:pPr marL="577850" indent="-460375">
              <a:buFont typeface="Wingdings" pitchFamily="2" charset="2"/>
              <a:buChar char="Ø"/>
            </a:pPr>
            <a:r>
              <a:rPr lang="en-US" sz="1800" b="1" dirty="0">
                <a:latin typeface="Calibri" panose="020F0502020204030204" pitchFamily="34" charset="0"/>
              </a:rPr>
              <a:t>Connect Medical Hubs with hinterland.</a:t>
            </a:r>
          </a:p>
          <a:p>
            <a:pPr marL="577850" indent="-460375">
              <a:buFont typeface="Wingdings" pitchFamily="2" charset="2"/>
              <a:buChar char="Ø"/>
            </a:pPr>
            <a:endParaRPr lang="en-US" sz="1600" b="1" dirty="0">
              <a:latin typeface="Calibri" panose="020F0502020204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077200" y="76202"/>
            <a:ext cx="3011328" cy="838199"/>
            <a:chOff x="-533400" y="1"/>
            <a:chExt cx="3011328" cy="838199"/>
          </a:xfrm>
        </p:grpSpPr>
        <p:sp>
          <p:nvSpPr>
            <p:cNvPr id="5" name="Footer Placeholder 2"/>
            <p:cNvSpPr txBox="1">
              <a:spLocks/>
            </p:cNvSpPr>
            <p:nvPr/>
          </p:nvSpPr>
          <p:spPr>
            <a:xfrm>
              <a:off x="-533400" y="533399"/>
              <a:ext cx="3011328" cy="304801"/>
            </a:xfrm>
            <a:prstGeom prst="rect">
              <a:avLst/>
            </a:prstGeom>
          </p:spPr>
          <p:txBody>
            <a:bodyPr vert="horz" anchor="b"/>
            <a:lstStyle>
              <a:defPPr>
                <a:defRPr lang="en-US"/>
              </a:defPPr>
              <a:lvl1pPr marL="0" algn="r" defTabSz="914400" rtl="0" eaLnBrk="1" latinLnBrk="0" hangingPunct="1">
                <a:defRPr kumimoji="0"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/>
                <a:t>   </a:t>
              </a:r>
              <a:r>
                <a:rPr lang="en-US" sz="1400" b="1" dirty="0">
                  <a:solidFill>
                    <a:schemeClr val="accent2"/>
                  </a:solidFill>
                </a:rPr>
                <a:t>Government Of Bihar</a:t>
              </a:r>
              <a:endParaRPr lang="en-US" sz="1400" b="1" dirty="0">
                <a:solidFill>
                  <a:schemeClr val="accent2"/>
                </a:solidFill>
              </a:endParaRPr>
            </a:p>
          </p:txBody>
        </p:sp>
        <p:pic>
          <p:nvPicPr>
            <p:cNvPr id="6" name="Picture 2" descr="C:\Users\DTPL123\Desktop\logo bi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2224" y="1"/>
              <a:ext cx="640080" cy="55358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457201"/>
            <a:ext cx="8839200" cy="5473891"/>
          </a:xfrm>
        </p:spPr>
        <p:txBody>
          <a:bodyPr>
            <a:normAutofit/>
          </a:bodyPr>
          <a:lstStyle/>
          <a:p>
            <a:pPr marL="728663" indent="-342900">
              <a:buNone/>
            </a:pPr>
            <a:r>
              <a:rPr lang="en-US" sz="18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3</a:t>
            </a:r>
            <a:r>
              <a:rPr lang="en-US" sz="18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.	</a:t>
            </a:r>
            <a:r>
              <a:rPr lang="en-US" sz="2000" b="1" u="sng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SUPPORT FROM BIHAR GOVT.</a:t>
            </a:r>
          </a:p>
          <a:p>
            <a:pPr marL="728663" indent="-342900">
              <a:buNone/>
            </a:pPr>
            <a:endParaRPr lang="en-US" sz="1800" b="1" u="sng" dirty="0">
              <a:latin typeface="Calibri" panose="020F0502020204030204" pitchFamily="34" charset="0"/>
            </a:endParaRPr>
          </a:p>
          <a:p>
            <a:pPr marL="728663" indent="-342900">
              <a:buNone/>
            </a:pPr>
            <a:r>
              <a:rPr lang="en-US" sz="1600" b="1" dirty="0">
                <a:latin typeface="Calibri" panose="020F0502020204030204" pitchFamily="34" charset="0"/>
              </a:rPr>
              <a:t>	</a:t>
            </a:r>
            <a:r>
              <a:rPr lang="en-US" sz="1800" b="1" dirty="0">
                <a:latin typeface="Calibri" panose="020F0502020204030204" pitchFamily="34" charset="0"/>
              </a:rPr>
              <a:t>As in </a:t>
            </a:r>
            <a:r>
              <a:rPr lang="en-US" sz="1800" b="1" dirty="0" err="1">
                <a:latin typeface="Calibri" panose="020F0502020204030204" pitchFamily="34" charset="0"/>
              </a:rPr>
              <a:t>MoU</a:t>
            </a:r>
            <a:r>
              <a:rPr lang="en-US" sz="1800" b="1" dirty="0">
                <a:latin typeface="Calibri" panose="020F0502020204030204" pitchFamily="34" charset="0"/>
              </a:rPr>
              <a:t> to be signed in the next week in Patna</a:t>
            </a:r>
          </a:p>
          <a:p>
            <a:pPr marL="728663" indent="-342900">
              <a:buNone/>
            </a:pPr>
            <a:endParaRPr lang="en-US" sz="1800" b="1" dirty="0">
              <a:latin typeface="Calibri" panose="020F0502020204030204" pitchFamily="34" charset="0"/>
            </a:endParaRPr>
          </a:p>
          <a:p>
            <a:pPr marL="728663" indent="-342900">
              <a:buNone/>
            </a:pPr>
            <a:r>
              <a:rPr lang="en-US" sz="1800" b="1" dirty="0">
                <a:latin typeface="Calibri" panose="020F0502020204030204" pitchFamily="34" charset="0"/>
              </a:rPr>
              <a:t>	1.  VAT @ 1% on ATF at RCS Airports located in the state for 10 years.</a:t>
            </a:r>
          </a:p>
          <a:p>
            <a:pPr marL="728663" indent="-342900">
              <a:buNone/>
            </a:pPr>
            <a:r>
              <a:rPr lang="en-US" sz="1800" b="1" dirty="0">
                <a:latin typeface="Calibri" panose="020F0502020204030204" pitchFamily="34" charset="0"/>
              </a:rPr>
              <a:t>	2.  Minimum Land, if needed, free of cost for development of RCS Airports.</a:t>
            </a:r>
          </a:p>
          <a:p>
            <a:pPr marL="728663" indent="-342900">
              <a:buNone/>
            </a:pPr>
            <a:r>
              <a:rPr lang="en-US" sz="1800" b="1" dirty="0">
                <a:latin typeface="Calibri" panose="020F0502020204030204" pitchFamily="34" charset="0"/>
              </a:rPr>
              <a:t>	3.  Free security and Fire services at RCS Airports.</a:t>
            </a:r>
          </a:p>
          <a:p>
            <a:pPr marL="728663" indent="-342900">
              <a:buNone/>
            </a:pPr>
            <a:r>
              <a:rPr lang="en-US" sz="1800" b="1" dirty="0">
                <a:latin typeface="Calibri" panose="020F0502020204030204" pitchFamily="34" charset="0"/>
              </a:rPr>
              <a:t>	4.  Electricity, water and other utility services at concessional rates.</a:t>
            </a:r>
          </a:p>
          <a:p>
            <a:pPr marL="728663" indent="-342900">
              <a:buNone/>
            </a:pPr>
            <a:r>
              <a:rPr lang="en-US" sz="1800" b="1" dirty="0">
                <a:latin typeface="Calibri" panose="020F0502020204030204" pitchFamily="34" charset="0"/>
              </a:rPr>
              <a:t>	5.  20% contribution to RCS for VGF.</a:t>
            </a:r>
          </a:p>
          <a:p>
            <a:pPr marL="728663" indent="-342900">
              <a:buNone/>
            </a:pPr>
            <a:endParaRPr lang="en-US" sz="1600" dirty="0">
              <a:latin typeface="Calibri" panose="020F0502020204030204" pitchFamily="34" charset="0"/>
            </a:endParaRPr>
          </a:p>
          <a:p>
            <a:pPr marL="728663" indent="-342900">
              <a:buNone/>
            </a:pPr>
            <a:r>
              <a:rPr lang="en-US" sz="18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4</a:t>
            </a:r>
            <a:r>
              <a:rPr lang="en-US" sz="18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r>
              <a:rPr lang="en-US" sz="1800" b="1" dirty="0">
                <a:latin typeface="Calibri" panose="020F0502020204030204" pitchFamily="34" charset="0"/>
              </a:rPr>
              <a:t>	</a:t>
            </a:r>
            <a:r>
              <a:rPr lang="en-US" sz="2000" b="1" u="sng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ADDITIONAL SUPPORT BY BIHAR GOVERNMENT</a:t>
            </a:r>
          </a:p>
          <a:p>
            <a:pPr marL="728663" indent="-342900">
              <a:buNone/>
            </a:pPr>
            <a:endParaRPr lang="en-US" sz="1800" b="1" u="sng" dirty="0">
              <a:latin typeface="Calibri" panose="020F0502020204030204" pitchFamily="34" charset="0"/>
            </a:endParaRPr>
          </a:p>
          <a:p>
            <a:pPr marL="728663" indent="-342900">
              <a:buNone/>
            </a:pPr>
            <a:r>
              <a:rPr lang="en-US" sz="1600" dirty="0">
                <a:latin typeface="Calibri" panose="020F0502020204030204" pitchFamily="34" charset="0"/>
              </a:rPr>
              <a:t>	</a:t>
            </a:r>
            <a:r>
              <a:rPr lang="en-US" sz="1800" b="1" dirty="0">
                <a:latin typeface="Calibri" panose="020F0502020204030204" pitchFamily="34" charset="0"/>
              </a:rPr>
              <a:t>1.  In Principal approval allowing officers above the Sixth Pay Commission  Grade 	  Pay Rs. 5400 to travel by air on RCS seats for official work within the state.</a:t>
            </a:r>
          </a:p>
          <a:p>
            <a:pPr marL="728663" indent="-342900">
              <a:buNone/>
            </a:pPr>
            <a:r>
              <a:rPr lang="en-US" sz="1800" b="1" dirty="0">
                <a:latin typeface="Calibri" panose="020F0502020204030204" pitchFamily="34" charset="0"/>
              </a:rPr>
              <a:t>	2.  Free of cost Parking facilities in State Hangar in Patna Airport and all State </a:t>
            </a:r>
          </a:p>
          <a:p>
            <a:pPr marL="728663" indent="-342900">
              <a:buNone/>
            </a:pPr>
            <a:r>
              <a:rPr lang="en-US" sz="1800" b="1" dirty="0">
                <a:latin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</a:rPr>
              <a:t>           govt. RCS Airports.</a:t>
            </a:r>
            <a:endParaRPr lang="en-US" sz="1800" b="1" dirty="0">
              <a:latin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077200" y="76202"/>
            <a:ext cx="3011328" cy="838199"/>
            <a:chOff x="-533400" y="1"/>
            <a:chExt cx="3011328" cy="838199"/>
          </a:xfrm>
        </p:grpSpPr>
        <p:sp>
          <p:nvSpPr>
            <p:cNvPr id="9" name="Footer Placeholder 2"/>
            <p:cNvSpPr txBox="1">
              <a:spLocks/>
            </p:cNvSpPr>
            <p:nvPr/>
          </p:nvSpPr>
          <p:spPr>
            <a:xfrm>
              <a:off x="-533400" y="533399"/>
              <a:ext cx="3011328" cy="304801"/>
            </a:xfrm>
            <a:prstGeom prst="rect">
              <a:avLst/>
            </a:prstGeom>
          </p:spPr>
          <p:txBody>
            <a:bodyPr vert="horz" anchor="b"/>
            <a:lstStyle>
              <a:defPPr>
                <a:defRPr lang="en-US"/>
              </a:defPPr>
              <a:lvl1pPr marL="0" algn="r" defTabSz="914400" rtl="0" eaLnBrk="1" latinLnBrk="0" hangingPunct="1">
                <a:defRPr kumimoji="0"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/>
                <a:t>   </a:t>
              </a:r>
              <a:r>
                <a:rPr lang="en-US" sz="1400" b="1" dirty="0">
                  <a:solidFill>
                    <a:schemeClr val="accent2"/>
                  </a:solidFill>
                </a:rPr>
                <a:t>Government Of Bihar</a:t>
              </a:r>
              <a:endParaRPr lang="en-US" sz="1400" b="1" dirty="0">
                <a:solidFill>
                  <a:schemeClr val="accent2"/>
                </a:solidFill>
              </a:endParaRPr>
            </a:p>
          </p:txBody>
        </p:sp>
        <p:pic>
          <p:nvPicPr>
            <p:cNvPr id="10" name="Picture 2" descr="C:\Users\DTPL123\Desktop\logo bi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2224" y="1"/>
              <a:ext cx="640080" cy="55358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C:\Users\DTPL123\Desktop\bihar_map_s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524000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7924800" y="1219202"/>
            <a:ext cx="1600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Patna</a:t>
            </a:r>
          </a:p>
          <a:p>
            <a:r>
              <a:rPr lang="en-US" dirty="0">
                <a:solidFill>
                  <a:srgbClr val="FF0000"/>
                </a:solidFill>
              </a:rPr>
              <a:t>Muzaffarpur</a:t>
            </a:r>
          </a:p>
          <a:p>
            <a:r>
              <a:rPr lang="en-US" dirty="0" err="1">
                <a:solidFill>
                  <a:srgbClr val="FF0000"/>
                </a:solidFill>
              </a:rPr>
              <a:t>Raxaul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Gaya</a:t>
            </a:r>
          </a:p>
          <a:p>
            <a:r>
              <a:rPr lang="en-US" dirty="0" err="1">
                <a:solidFill>
                  <a:srgbClr val="FF0000"/>
                </a:solidFill>
              </a:rPr>
              <a:t>Farbisganj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5-Point Star 15"/>
          <p:cNvSpPr/>
          <p:nvPr/>
        </p:nvSpPr>
        <p:spPr>
          <a:xfrm>
            <a:off x="7722870" y="1752600"/>
            <a:ext cx="182880" cy="182880"/>
          </a:xfrm>
          <a:prstGeom prst="star5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4998720" y="2407920"/>
            <a:ext cx="182880" cy="182880"/>
          </a:xfrm>
          <a:prstGeom prst="star5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5334000" y="3200400"/>
            <a:ext cx="182880" cy="182880"/>
          </a:xfrm>
          <a:prstGeom prst="star5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4756785" y="4084320"/>
            <a:ext cx="182880" cy="182880"/>
          </a:xfrm>
          <a:prstGeom prst="star5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4646295" y="5029200"/>
            <a:ext cx="182880" cy="182880"/>
          </a:xfrm>
          <a:prstGeom prst="star5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8515350" y="3276600"/>
            <a:ext cx="182880" cy="182880"/>
          </a:xfrm>
          <a:prstGeom prst="star5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itle 3"/>
          <p:cNvSpPr>
            <a:spLocks noGrp="1"/>
          </p:cNvSpPr>
          <p:nvPr>
            <p:ph type="title"/>
          </p:nvPr>
        </p:nvSpPr>
        <p:spPr>
          <a:xfrm>
            <a:off x="2057400" y="-76200"/>
            <a:ext cx="8382000" cy="1143000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</a:rPr>
              <a:t>AAI Airports in Bihar</a:t>
            </a:r>
            <a:endParaRPr lang="en-US" sz="3000" dirty="0">
              <a:latin typeface="Calibri" panose="020F050202020403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8077200" y="76202"/>
            <a:ext cx="3011328" cy="838199"/>
            <a:chOff x="-533400" y="1"/>
            <a:chExt cx="3011328" cy="838199"/>
          </a:xfrm>
        </p:grpSpPr>
        <p:sp>
          <p:nvSpPr>
            <p:cNvPr id="35" name="Footer Placeholder 2"/>
            <p:cNvSpPr txBox="1">
              <a:spLocks/>
            </p:cNvSpPr>
            <p:nvPr/>
          </p:nvSpPr>
          <p:spPr>
            <a:xfrm>
              <a:off x="-533400" y="533399"/>
              <a:ext cx="3011328" cy="304801"/>
            </a:xfrm>
            <a:prstGeom prst="rect">
              <a:avLst/>
            </a:prstGeom>
          </p:spPr>
          <p:txBody>
            <a:bodyPr vert="horz" anchor="b"/>
            <a:lstStyle>
              <a:defPPr>
                <a:defRPr lang="en-US"/>
              </a:defPPr>
              <a:lvl1pPr marL="0" algn="r" defTabSz="914400" rtl="0" eaLnBrk="1" latinLnBrk="0" hangingPunct="1">
                <a:defRPr kumimoji="0"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/>
                <a:t>   </a:t>
              </a:r>
              <a:r>
                <a:rPr lang="en-US" sz="1400" b="1" dirty="0">
                  <a:solidFill>
                    <a:schemeClr val="accent2"/>
                  </a:solidFill>
                </a:rPr>
                <a:t>Government Of Bihar</a:t>
              </a:r>
              <a:endParaRPr lang="en-US" sz="1400" b="1" dirty="0">
                <a:solidFill>
                  <a:schemeClr val="accent2"/>
                </a:solidFill>
              </a:endParaRPr>
            </a:p>
          </p:txBody>
        </p:sp>
        <p:pic>
          <p:nvPicPr>
            <p:cNvPr id="36" name="Picture 2" descr="C:\Users\DTPL123\Desktop\logo bi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2224" y="1"/>
              <a:ext cx="640080" cy="55358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:\Users\DTPL123\Desktop\bihar_map_s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1481138"/>
            <a:ext cx="8153400" cy="452596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305800" y="1447800"/>
            <a:ext cx="182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B050"/>
                </a:solidFill>
              </a:rPr>
              <a:t>Bihta</a:t>
            </a:r>
          </a:p>
          <a:p>
            <a:r>
              <a:rPr lang="en-US" sz="2200" dirty="0">
                <a:solidFill>
                  <a:srgbClr val="00B050"/>
                </a:solidFill>
              </a:rPr>
              <a:t>Darbhanga</a:t>
            </a:r>
          </a:p>
          <a:p>
            <a:r>
              <a:rPr lang="en-US" sz="2200" dirty="0">
                <a:solidFill>
                  <a:srgbClr val="00B050"/>
                </a:solidFill>
              </a:rPr>
              <a:t>Purnia</a:t>
            </a:r>
            <a:endParaRPr lang="en-US" sz="2200" dirty="0">
              <a:solidFill>
                <a:srgbClr val="00B05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8046720" y="175260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076950" y="320040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839200" y="3744119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572000" y="403860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8077200" y="76202"/>
            <a:ext cx="3011328" cy="838199"/>
            <a:chOff x="-533400" y="1"/>
            <a:chExt cx="3011328" cy="838199"/>
          </a:xfrm>
        </p:grpSpPr>
        <p:sp>
          <p:nvSpPr>
            <p:cNvPr id="23" name="Footer Placeholder 2"/>
            <p:cNvSpPr txBox="1">
              <a:spLocks/>
            </p:cNvSpPr>
            <p:nvPr/>
          </p:nvSpPr>
          <p:spPr>
            <a:xfrm>
              <a:off x="-533400" y="533399"/>
              <a:ext cx="3011328" cy="304801"/>
            </a:xfrm>
            <a:prstGeom prst="rect">
              <a:avLst/>
            </a:prstGeom>
          </p:spPr>
          <p:txBody>
            <a:bodyPr vert="horz" anchor="b"/>
            <a:lstStyle>
              <a:defPPr>
                <a:defRPr lang="en-US"/>
              </a:defPPr>
              <a:lvl1pPr marL="0" algn="r" defTabSz="914400" rtl="0" eaLnBrk="1" latinLnBrk="0" hangingPunct="1">
                <a:defRPr kumimoji="0"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/>
                <a:t>   </a:t>
              </a:r>
              <a:r>
                <a:rPr lang="en-US" sz="1400" b="1" dirty="0">
                  <a:solidFill>
                    <a:schemeClr val="accent2"/>
                  </a:solidFill>
                </a:rPr>
                <a:t>Government Of Bihar</a:t>
              </a:r>
              <a:endParaRPr lang="en-US" sz="1400" b="1" dirty="0">
                <a:solidFill>
                  <a:schemeClr val="accent2"/>
                </a:solidFill>
              </a:endParaRPr>
            </a:p>
          </p:txBody>
        </p:sp>
        <p:pic>
          <p:nvPicPr>
            <p:cNvPr id="24" name="Picture 2" descr="C:\Users\DTPL123\Desktop\logo bi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2224" y="1"/>
              <a:ext cx="640080" cy="553583"/>
            </a:xfrm>
            <a:prstGeom prst="rect">
              <a:avLst/>
            </a:prstGeom>
            <a:noFill/>
          </p:spPr>
        </p:pic>
      </p:grpSp>
      <p:sp>
        <p:nvSpPr>
          <p:cNvPr id="25" name="Title 3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458200" cy="1143000"/>
          </a:xfrm>
        </p:spPr>
        <p:txBody>
          <a:bodyPr>
            <a:normAutofit/>
          </a:bodyPr>
          <a:lstStyle/>
          <a:p>
            <a:r>
              <a:rPr lang="en-US" sz="3000" dirty="0" err="1">
                <a:latin typeface="Calibri" panose="020F0502020204030204" pitchFamily="34" charset="0"/>
              </a:rPr>
              <a:t>Airforce</a:t>
            </a:r>
            <a:r>
              <a:rPr lang="en-US" sz="3000" dirty="0">
                <a:latin typeface="Calibri" panose="020F0502020204030204" pitchFamily="34" charset="0"/>
              </a:rPr>
              <a:t> Operated Airports in Bihar</a:t>
            </a:r>
            <a:endParaRPr lang="en-US" sz="3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:\Users\DTPL123\Desktop\bihar_map_s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1646238"/>
            <a:ext cx="81534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>
            <a:off x="6781800" y="4279900"/>
            <a:ext cx="182880" cy="182880"/>
          </a:xfrm>
          <a:prstGeom prst="triangl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7391400" y="3822700"/>
            <a:ext cx="182880" cy="182880"/>
          </a:xfrm>
          <a:prstGeom prst="triangl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9982200" y="3289300"/>
            <a:ext cx="182880" cy="182880"/>
          </a:xfrm>
          <a:prstGeom prst="triangl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696200" y="1231901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Begusarai</a:t>
            </a:r>
          </a:p>
          <a:p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Kishanganj</a:t>
            </a:r>
          </a:p>
          <a:p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Saharsa</a:t>
            </a:r>
          </a:p>
          <a:p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Bhagalpur</a:t>
            </a:r>
          </a:p>
          <a:p>
            <a:endParaRPr lang="en-US" sz="1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Isosceles Triangle 11"/>
          <p:cNvSpPr/>
          <p:nvPr/>
        </p:nvSpPr>
        <p:spPr>
          <a:xfrm>
            <a:off x="8153400" y="4584700"/>
            <a:ext cx="182880" cy="182880"/>
          </a:xfrm>
          <a:prstGeom prst="triangl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7315200" y="2222500"/>
            <a:ext cx="182880" cy="182880"/>
          </a:xfrm>
          <a:prstGeom prst="triangl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067800" y="1231900"/>
            <a:ext cx="160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Valmiki Nagar</a:t>
            </a:r>
          </a:p>
          <a:p>
            <a:r>
              <a:rPr lang="en-US" sz="16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Birpur</a:t>
            </a:r>
            <a:endParaRPr lang="en-US" sz="1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sz="16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Madhubani</a:t>
            </a:r>
            <a:endParaRPr lang="en-US" sz="1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sz="16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Chhapra</a:t>
            </a:r>
            <a:endParaRPr lang="en-US" sz="1600" dirty="0"/>
          </a:p>
        </p:txBody>
      </p:sp>
      <p:sp>
        <p:nvSpPr>
          <p:cNvPr id="15" name="Isosceles Triangle 14"/>
          <p:cNvSpPr/>
          <p:nvPr/>
        </p:nvSpPr>
        <p:spPr>
          <a:xfrm>
            <a:off x="3276600" y="1703387"/>
            <a:ext cx="182880" cy="182880"/>
          </a:xfrm>
          <a:prstGeom prst="triangl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7848600" y="3136900"/>
            <a:ext cx="182880" cy="182880"/>
          </a:xfrm>
          <a:prstGeom prst="triangl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6629400" y="3060700"/>
            <a:ext cx="182880" cy="182880"/>
          </a:xfrm>
          <a:prstGeom prst="triangl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>
            <a:off x="4648200" y="3822700"/>
            <a:ext cx="182880" cy="182880"/>
          </a:xfrm>
          <a:prstGeom prst="triangle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8077200" y="76202"/>
            <a:ext cx="3011328" cy="838199"/>
            <a:chOff x="-533400" y="1"/>
            <a:chExt cx="3011328" cy="838199"/>
          </a:xfrm>
        </p:grpSpPr>
        <p:sp>
          <p:nvSpPr>
            <p:cNvPr id="21" name="Footer Placeholder 2"/>
            <p:cNvSpPr txBox="1">
              <a:spLocks/>
            </p:cNvSpPr>
            <p:nvPr/>
          </p:nvSpPr>
          <p:spPr>
            <a:xfrm>
              <a:off x="-533400" y="533399"/>
              <a:ext cx="3011328" cy="304801"/>
            </a:xfrm>
            <a:prstGeom prst="rect">
              <a:avLst/>
            </a:prstGeom>
          </p:spPr>
          <p:txBody>
            <a:bodyPr vert="horz" anchor="b"/>
            <a:lstStyle>
              <a:defPPr>
                <a:defRPr lang="en-US"/>
              </a:defPPr>
              <a:lvl1pPr marL="0" algn="r" defTabSz="914400" rtl="0" eaLnBrk="1" latinLnBrk="0" hangingPunct="1">
                <a:defRPr kumimoji="0"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/>
                <a:t>   </a:t>
              </a:r>
              <a:r>
                <a:rPr lang="en-US" sz="1400" b="1" dirty="0">
                  <a:solidFill>
                    <a:schemeClr val="accent2"/>
                  </a:solidFill>
                </a:rPr>
                <a:t>Government Of Bihar</a:t>
              </a:r>
              <a:endParaRPr lang="en-US" sz="1400" b="1" dirty="0">
                <a:solidFill>
                  <a:schemeClr val="accent2"/>
                </a:solidFill>
              </a:endParaRPr>
            </a:p>
          </p:txBody>
        </p:sp>
        <p:pic>
          <p:nvPicPr>
            <p:cNvPr id="22" name="Picture 2" descr="C:\Users\DTPL123\Desktop\logo bi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2224" y="1"/>
              <a:ext cx="640080" cy="553583"/>
            </a:xfrm>
            <a:prstGeom prst="rect">
              <a:avLst/>
            </a:prstGeom>
            <a:noFill/>
          </p:spPr>
        </p:pic>
      </p:grpSp>
      <p:sp>
        <p:nvSpPr>
          <p:cNvPr id="23" name="Title 3"/>
          <p:cNvSpPr>
            <a:spLocks noGrp="1"/>
          </p:cNvSpPr>
          <p:nvPr>
            <p:ph type="title"/>
          </p:nvPr>
        </p:nvSpPr>
        <p:spPr>
          <a:xfrm>
            <a:off x="2057400" y="-76200"/>
            <a:ext cx="8382000" cy="11430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</a:rPr>
              <a:t>Airports with runway length 3000 to </a:t>
            </a:r>
            <a:r>
              <a:rPr lang="en-US" sz="2800" dirty="0" err="1">
                <a:latin typeface="Calibri" panose="020F0502020204030204" pitchFamily="34" charset="0"/>
              </a:rPr>
              <a:t>4000ft</a:t>
            </a:r>
            <a:endParaRPr lang="en-US" sz="2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:\Users\DTPL123\Desktop\bihar_map_s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481138"/>
            <a:ext cx="7772400" cy="461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7640955" y="1210579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Buxar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Bhabhua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Ara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Bihar Sharif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91400" y="1862137"/>
            <a:ext cx="182880" cy="182880"/>
          </a:xfrm>
          <a:prstGeom prst="rect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657600" y="1679257"/>
            <a:ext cx="182880" cy="182880"/>
          </a:xfrm>
          <a:prstGeom prst="rect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581400" y="4084320"/>
            <a:ext cx="182880" cy="182880"/>
          </a:xfrm>
          <a:prstGeom prst="rect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071461" y="4114244"/>
            <a:ext cx="182880" cy="182880"/>
          </a:xfrm>
          <a:prstGeom prst="rect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162800" y="4648200"/>
            <a:ext cx="182880" cy="182880"/>
          </a:xfrm>
          <a:prstGeom prst="rect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26843" y="1201054"/>
            <a:ext cx="182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Motihari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Bettiah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Purnea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(Civil)</a:t>
            </a:r>
          </a:p>
          <a:p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Katihar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765357" y="2507853"/>
            <a:ext cx="182880" cy="182880"/>
          </a:xfrm>
          <a:prstGeom prst="rect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410200" y="4481909"/>
            <a:ext cx="182880" cy="182880"/>
          </a:xfrm>
          <a:prstGeom prst="rect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826818" y="3789918"/>
            <a:ext cx="182880" cy="182880"/>
          </a:xfrm>
          <a:prstGeom prst="rect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9026843" y="4152488"/>
            <a:ext cx="182880" cy="182880"/>
          </a:xfrm>
          <a:prstGeom prst="rect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8077200" y="76202"/>
            <a:ext cx="3011328" cy="838199"/>
            <a:chOff x="-533400" y="1"/>
            <a:chExt cx="3011328" cy="838199"/>
          </a:xfrm>
        </p:grpSpPr>
        <p:sp>
          <p:nvSpPr>
            <p:cNvPr id="29" name="Footer Placeholder 2"/>
            <p:cNvSpPr txBox="1">
              <a:spLocks/>
            </p:cNvSpPr>
            <p:nvPr/>
          </p:nvSpPr>
          <p:spPr>
            <a:xfrm>
              <a:off x="-533400" y="533399"/>
              <a:ext cx="3011328" cy="304801"/>
            </a:xfrm>
            <a:prstGeom prst="rect">
              <a:avLst/>
            </a:prstGeom>
          </p:spPr>
          <p:txBody>
            <a:bodyPr vert="horz" anchor="b"/>
            <a:lstStyle>
              <a:defPPr>
                <a:defRPr lang="en-US"/>
              </a:defPPr>
              <a:lvl1pPr marL="0" algn="r" defTabSz="914400" rtl="0" eaLnBrk="1" latinLnBrk="0" hangingPunct="1">
                <a:defRPr kumimoji="0"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/>
                <a:t>   </a:t>
              </a:r>
              <a:r>
                <a:rPr lang="en-US" sz="1400" b="1" dirty="0">
                  <a:solidFill>
                    <a:schemeClr val="accent2"/>
                  </a:solidFill>
                </a:rPr>
                <a:t>Government Of Bihar</a:t>
              </a:r>
              <a:endParaRPr lang="en-US" sz="1400" b="1" dirty="0">
                <a:solidFill>
                  <a:schemeClr val="accent2"/>
                </a:solidFill>
              </a:endParaRPr>
            </a:p>
          </p:txBody>
        </p:sp>
        <p:pic>
          <p:nvPicPr>
            <p:cNvPr id="30" name="Picture 2" descr="C:\Users\DTPL123\Desktop\logo bi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2224" y="1"/>
              <a:ext cx="640080" cy="553583"/>
            </a:xfrm>
            <a:prstGeom prst="rect">
              <a:avLst/>
            </a:prstGeom>
            <a:noFill/>
          </p:spPr>
        </p:pic>
      </p:grpSp>
      <p:sp>
        <p:nvSpPr>
          <p:cNvPr id="33" name="Title 3"/>
          <p:cNvSpPr>
            <a:spLocks noGrp="1"/>
          </p:cNvSpPr>
          <p:nvPr>
            <p:ph type="title"/>
          </p:nvPr>
        </p:nvSpPr>
        <p:spPr>
          <a:xfrm>
            <a:off x="1752600" y="-76200"/>
            <a:ext cx="8686800" cy="1143000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</a:rPr>
              <a:t>Airports with runway length 2500 to </a:t>
            </a:r>
            <a:r>
              <a:rPr lang="en-US" sz="3000" dirty="0" err="1">
                <a:latin typeface="Calibri" panose="020F0502020204030204" pitchFamily="34" charset="0"/>
              </a:rPr>
              <a:t>3</a:t>
            </a:r>
            <a:r>
              <a:rPr lang="en-US" sz="3000" dirty="0" err="1">
                <a:latin typeface="Calibri" panose="020F0502020204030204" pitchFamily="34" charset="0"/>
              </a:rPr>
              <a:t>000ft</a:t>
            </a:r>
            <a:endParaRPr lang="en-US" sz="3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0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762000"/>
            <a:ext cx="91440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>
                <a:latin typeface="Calibri" panose="020F0502020204030204" pitchFamily="34" charset="0"/>
              </a:rPr>
              <a:t>A. Aircrafts having seating capacity of 9-20 Passengers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662317"/>
              </p:ext>
            </p:extLst>
          </p:nvPr>
        </p:nvGraphicFramePr>
        <p:xfrm>
          <a:off x="1676400" y="1249682"/>
          <a:ext cx="8763000" cy="4617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41"/>
                <a:gridCol w="1628522"/>
                <a:gridCol w="1550973"/>
                <a:gridCol w="5040664"/>
              </a:tblGrid>
              <a:tr h="63638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Sr. No.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From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To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Attraction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56939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1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Bhagalpur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Silk Hub, Tourism</a:t>
                      </a:r>
                      <a:r>
                        <a:rPr lang="en-US" sz="1400" baseline="0" dirty="0" smtClean="0"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US" sz="1400" baseline="0" dirty="0" err="1" smtClean="0">
                          <a:latin typeface="Calibri" panose="020F0502020204030204" pitchFamily="34" charset="0"/>
                        </a:rPr>
                        <a:t>Vikramshila</a:t>
                      </a:r>
                      <a:r>
                        <a:rPr lang="en-US" sz="1400" baseline="0" dirty="0" smtClean="0">
                          <a:latin typeface="Calibri" panose="020F0502020204030204" pitchFamily="34" charset="0"/>
                        </a:rPr>
                        <a:t>),</a:t>
                      </a:r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 Business</a:t>
                      </a:r>
                      <a:r>
                        <a:rPr lang="en-US" sz="1400" baseline="0" dirty="0" smtClean="0">
                          <a:latin typeface="Calibri" panose="020F0502020204030204" pitchFamily="34" charset="0"/>
                        </a:rPr>
                        <a:t> activities, Religious Tourism (</a:t>
                      </a:r>
                      <a:r>
                        <a:rPr lang="en-US" sz="1400" baseline="0" dirty="0" err="1" smtClean="0">
                          <a:latin typeface="Calibri" panose="020F0502020204030204" pitchFamily="34" charset="0"/>
                        </a:rPr>
                        <a:t>Sultanganj</a:t>
                      </a:r>
                      <a:r>
                        <a:rPr lang="en-US" sz="1400" baseline="0" dirty="0" smtClean="0">
                          <a:latin typeface="Calibri" panose="020F0502020204030204" pitchFamily="34" charset="0"/>
                        </a:rPr>
                        <a:t> and </a:t>
                      </a:r>
                      <a:r>
                        <a:rPr lang="en-US" sz="1400" baseline="0" dirty="0" err="1" smtClean="0">
                          <a:latin typeface="Calibri" panose="020F0502020204030204" pitchFamily="34" charset="0"/>
                        </a:rPr>
                        <a:t>Deoghar</a:t>
                      </a:r>
                      <a:r>
                        <a:rPr lang="en-US" sz="1400" baseline="0" dirty="0" smtClean="0">
                          <a:latin typeface="Calibri" panose="020F0502020204030204" pitchFamily="34" charset="0"/>
                        </a:rPr>
                        <a:t>)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349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2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Begusarai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Business Activities, Travel of Executives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349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3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Balmikinagar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Eco-Tourism – Valmikinagar Tiger Project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56939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4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Kishanganj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Tourism (NE States), Connectivity to north east – Farthest </a:t>
                      </a:r>
                      <a:r>
                        <a:rPr lang="en-US" sz="1400" dirty="0" err="1" smtClean="0">
                          <a:latin typeface="Calibri" panose="020F0502020204030204" pitchFamily="34" charset="0"/>
                        </a:rPr>
                        <a:t>Distt</a:t>
                      </a:r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. from Patna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349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5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Calibri" panose="020F0502020204030204" pitchFamily="34" charset="0"/>
                        </a:rPr>
                        <a:t>Darbhanga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Medical, Education, Tourism (</a:t>
                      </a:r>
                      <a:r>
                        <a:rPr lang="en-US" sz="1400" dirty="0" err="1" smtClean="0">
                          <a:latin typeface="Calibri" panose="020F0502020204030204" pitchFamily="34" charset="0"/>
                        </a:rPr>
                        <a:t>Madhubani</a:t>
                      </a:r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 Paintings)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6399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6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Purnia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Affordable Regional</a:t>
                      </a:r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connectivity to hinterland and Gateway to NE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49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7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Deoghar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Religious Tourism (</a:t>
                      </a:r>
                      <a:r>
                        <a:rPr lang="en-US" sz="1400" dirty="0" err="1" smtClean="0">
                          <a:latin typeface="Calibri" panose="020F0502020204030204" pitchFamily="34" charset="0"/>
                        </a:rPr>
                        <a:t>Baidyanathdham</a:t>
                      </a:r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 and </a:t>
                      </a:r>
                      <a:r>
                        <a:rPr lang="en-US" sz="1400" dirty="0" err="1" smtClean="0">
                          <a:latin typeface="Calibri" panose="020F0502020204030204" pitchFamily="34" charset="0"/>
                        </a:rPr>
                        <a:t>Deoghar</a:t>
                      </a:r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)</a:t>
                      </a:r>
                      <a:endParaRPr lang="en-US" sz="1400" baseline="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56939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8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Patna- </a:t>
                      </a:r>
                      <a:r>
                        <a:rPr lang="en-US" sz="1400" dirty="0" err="1" smtClean="0">
                          <a:latin typeface="Calibri" panose="020F0502020204030204" pitchFamily="34" charset="0"/>
                        </a:rPr>
                        <a:t>Muz</a:t>
                      </a:r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-Bhagalpur- Deoghar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Affordable Regional</a:t>
                      </a:r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connectivity</a:t>
                      </a:r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, supporting religious</a:t>
                      </a:r>
                      <a:r>
                        <a:rPr lang="en-US" sz="1400" baseline="0" dirty="0" smtClean="0">
                          <a:latin typeface="Calibri" panose="020F0502020204030204" pitchFamily="34" charset="0"/>
                        </a:rPr>
                        <a:t> pilgrimage to </a:t>
                      </a:r>
                      <a:r>
                        <a:rPr lang="en-US" sz="1400" dirty="0" err="1" smtClean="0">
                          <a:latin typeface="Calibri" panose="020F0502020204030204" pitchFamily="34" charset="0"/>
                        </a:rPr>
                        <a:t>Baidyanathdham</a:t>
                      </a:r>
                      <a:endParaRPr lang="en-US" sz="1400" baseline="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56939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9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Patna-Gaya- Purnia-</a:t>
                      </a:r>
                      <a:r>
                        <a:rPr lang="en-US" sz="1400" baseline="0" dirty="0" smtClean="0">
                          <a:latin typeface="Calibri" panose="020F0502020204030204" pitchFamily="34" charset="0"/>
                        </a:rPr>
                        <a:t> Darbhanga</a:t>
                      </a:r>
                      <a:endParaRPr lang="en-US" sz="1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anose="020F0502020204030204" pitchFamily="34" charset="0"/>
                        </a:rPr>
                        <a:t>Business activities, Tourism and a</a:t>
                      </a:r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ffordable Regional</a:t>
                      </a:r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connectivity </a:t>
                      </a:r>
                      <a:endParaRPr lang="en-US" sz="1400" baseline="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8077200" y="76202"/>
            <a:ext cx="3011328" cy="838199"/>
            <a:chOff x="-533400" y="1"/>
            <a:chExt cx="3011328" cy="838199"/>
          </a:xfrm>
        </p:grpSpPr>
        <p:sp>
          <p:nvSpPr>
            <p:cNvPr id="11" name="Footer Placeholder 2"/>
            <p:cNvSpPr txBox="1">
              <a:spLocks/>
            </p:cNvSpPr>
            <p:nvPr/>
          </p:nvSpPr>
          <p:spPr>
            <a:xfrm>
              <a:off x="-533400" y="533399"/>
              <a:ext cx="3011328" cy="304801"/>
            </a:xfrm>
            <a:prstGeom prst="rect">
              <a:avLst/>
            </a:prstGeom>
          </p:spPr>
          <p:txBody>
            <a:bodyPr vert="horz" anchor="b"/>
            <a:lstStyle>
              <a:defPPr>
                <a:defRPr lang="en-US"/>
              </a:defPPr>
              <a:lvl1pPr marL="0" algn="r" defTabSz="914400" rtl="0" eaLnBrk="1" latinLnBrk="0" hangingPunct="1">
                <a:defRPr kumimoji="0"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/>
                <a:t>   </a:t>
              </a:r>
              <a:r>
                <a:rPr lang="en-US" sz="1400" b="1" dirty="0">
                  <a:solidFill>
                    <a:schemeClr val="accent2"/>
                  </a:solidFill>
                </a:rPr>
                <a:t>Government Of Bihar</a:t>
              </a:r>
              <a:endParaRPr lang="en-US" sz="1400" b="1" dirty="0">
                <a:solidFill>
                  <a:schemeClr val="accent2"/>
                </a:solidFill>
              </a:endParaRPr>
            </a:p>
          </p:txBody>
        </p:sp>
        <p:pic>
          <p:nvPicPr>
            <p:cNvPr id="12" name="Picture 2" descr="C:\Users\DTPL123\Desktop\logo bi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2224" y="1"/>
              <a:ext cx="640080" cy="553583"/>
            </a:xfrm>
            <a:prstGeom prst="rect">
              <a:avLst/>
            </a:prstGeom>
            <a:noFill/>
          </p:spPr>
        </p:pic>
      </p:grpSp>
      <p:sp>
        <p:nvSpPr>
          <p:cNvPr id="14" name="Title 3"/>
          <p:cNvSpPr txBox="1">
            <a:spLocks/>
          </p:cNvSpPr>
          <p:nvPr/>
        </p:nvSpPr>
        <p:spPr>
          <a:xfrm>
            <a:off x="1752600" y="-76200"/>
            <a:ext cx="86868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000" dirty="0">
                <a:latin typeface="Calibri" panose="020F0502020204030204" pitchFamily="34" charset="0"/>
              </a:rPr>
              <a:t>5</a:t>
            </a:r>
            <a:r>
              <a:rPr lang="en-US" sz="3000" dirty="0">
                <a:latin typeface="Calibri" panose="020F0502020204030204" pitchFamily="34" charset="0"/>
              </a:rPr>
              <a:t>. Probable Viable Routes</a:t>
            </a:r>
            <a:endParaRPr lang="en-US" sz="3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838200"/>
            <a:ext cx="8229600" cy="381000"/>
          </a:xfrm>
        </p:spPr>
        <p:txBody>
          <a:bodyPr>
            <a:noAutofit/>
          </a:bodyPr>
          <a:lstStyle/>
          <a:p>
            <a:pPr marL="365125" indent="-365125">
              <a:buNone/>
            </a:pPr>
            <a:r>
              <a:rPr lang="en-US" sz="2000" b="1" dirty="0">
                <a:latin typeface="Calibri" panose="020F0502020204030204" pitchFamily="34" charset="0"/>
              </a:rPr>
              <a:t>B.	Aircrafts having seating capacity of  &gt;40 Passengers – (To &amp; Fro)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15002"/>
              </p:ext>
            </p:extLst>
          </p:nvPr>
        </p:nvGraphicFramePr>
        <p:xfrm>
          <a:off x="1752600" y="1295401"/>
          <a:ext cx="8686800" cy="4390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1066800"/>
                <a:gridCol w="1828800"/>
                <a:gridCol w="1524000"/>
                <a:gridCol w="3733800"/>
              </a:tblGrid>
              <a:tr h="57479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Sr. No.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From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Via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To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Attraction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1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Purnia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Guwahati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North east connectivity, Medical Sector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327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2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Darbhanga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Guwahati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Medical / NE connectivity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81681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3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Kolkata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Gaya- Varanasi- Kushinagar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alibri" panose="020F0502020204030204" pitchFamily="34" charset="0"/>
                        </a:rPr>
                        <a:t>Pind</a:t>
                      </a:r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Calibri" panose="020F0502020204030204" pitchFamily="34" charset="0"/>
                        </a:rPr>
                        <a:t>Daan</a:t>
                      </a:r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en-US" sz="1600" baseline="0" dirty="0" smtClean="0">
                          <a:latin typeface="Calibri" panose="020F0502020204030204" pitchFamily="34" charset="0"/>
                        </a:rPr>
                        <a:t> Tourism, Buddhist circuit, Foreign Tourist/SE Asian Tourists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44810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4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Darbhanga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Bagdogra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Connectivity hub and Gateway to NE</a:t>
                      </a:r>
                    </a:p>
                  </a:txBody>
                  <a:tcPr/>
                </a:tc>
              </a:tr>
              <a:tr h="3327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5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Gorakhpur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Lucknow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Connecting hub</a:t>
                      </a:r>
                    </a:p>
                  </a:txBody>
                  <a:tcPr/>
                </a:tc>
              </a:tr>
              <a:tr h="3327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6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Gaya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Deoghar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Pilgrimage and </a:t>
                      </a:r>
                      <a:r>
                        <a:rPr kumimoji="0" lang="en-US" sz="16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Tourism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27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7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Patna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Gaya- Ranchi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Bhubaneswar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Connecting</a:t>
                      </a:r>
                      <a:r>
                        <a:rPr kumimoji="0" lang="en-US" sz="16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Hub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27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8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Patna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Gaya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Kolkata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Tourism</a:t>
                      </a:r>
                      <a:r>
                        <a:rPr kumimoji="0" lang="en-US" sz="16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and Business Activities 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5834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Patna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Purnia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Kolkata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Business / Economic Activities</a:t>
                      </a:r>
                      <a:endParaRPr lang="en-US" sz="16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8077200" y="76202"/>
            <a:ext cx="3011328" cy="838199"/>
            <a:chOff x="-533400" y="1"/>
            <a:chExt cx="3011328" cy="838199"/>
          </a:xfrm>
        </p:grpSpPr>
        <p:sp>
          <p:nvSpPr>
            <p:cNvPr id="10" name="Footer Placeholder 2"/>
            <p:cNvSpPr txBox="1">
              <a:spLocks/>
            </p:cNvSpPr>
            <p:nvPr/>
          </p:nvSpPr>
          <p:spPr>
            <a:xfrm>
              <a:off x="-533400" y="533399"/>
              <a:ext cx="3011328" cy="304801"/>
            </a:xfrm>
            <a:prstGeom prst="rect">
              <a:avLst/>
            </a:prstGeom>
          </p:spPr>
          <p:txBody>
            <a:bodyPr vert="horz" anchor="b"/>
            <a:lstStyle>
              <a:defPPr>
                <a:defRPr lang="en-US"/>
              </a:defPPr>
              <a:lvl1pPr marL="0" algn="r" defTabSz="914400" rtl="0" eaLnBrk="1" latinLnBrk="0" hangingPunct="1">
                <a:defRPr kumimoji="0"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/>
                <a:t>   </a:t>
              </a:r>
              <a:r>
                <a:rPr lang="en-US" sz="1400" b="1" dirty="0">
                  <a:solidFill>
                    <a:schemeClr val="accent2"/>
                  </a:solidFill>
                </a:rPr>
                <a:t>Government Of Bihar</a:t>
              </a:r>
              <a:endParaRPr lang="en-US" sz="1400" b="1" dirty="0">
                <a:solidFill>
                  <a:schemeClr val="accent2"/>
                </a:solidFill>
              </a:endParaRPr>
            </a:p>
          </p:txBody>
        </p:sp>
        <p:pic>
          <p:nvPicPr>
            <p:cNvPr id="11" name="Picture 2" descr="C:\Users\DTPL123\Desktop\logo bih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2224" y="1"/>
              <a:ext cx="640080" cy="55358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1158</TotalTime>
  <Words>454</Words>
  <Application>Microsoft Office PowerPoint</Application>
  <PresentationFormat>Widescreen</PresentationFormat>
  <Paragraphs>176</Paragraphs>
  <Slides>11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  <vt:variant>
        <vt:lpstr>Custom Shows</vt:lpstr>
      </vt:variant>
      <vt:variant>
        <vt:i4>1</vt:i4>
      </vt:variant>
    </vt:vector>
  </HeadingPairs>
  <TitlesOfParts>
    <vt:vector size="20" baseType="lpstr">
      <vt:lpstr>Calibri</vt:lpstr>
      <vt:lpstr>Lucida Sans Unicode</vt:lpstr>
      <vt:lpstr>Mangal</vt:lpstr>
      <vt:lpstr>Verdana</vt:lpstr>
      <vt:lpstr>Wingdings</vt:lpstr>
      <vt:lpstr>Wingdings 2</vt:lpstr>
      <vt:lpstr>Wingdings 3</vt:lpstr>
      <vt:lpstr>Concourse</vt:lpstr>
      <vt:lpstr>REGIONAL CONNECTIVITY PROPOSAL FOR HINTERLAND BIHAR</vt:lpstr>
      <vt:lpstr>PowerPoint Presentation</vt:lpstr>
      <vt:lpstr>PowerPoint Presentation</vt:lpstr>
      <vt:lpstr>AAI Airports in Bihar</vt:lpstr>
      <vt:lpstr>Airforce Operated Airports in Bihar</vt:lpstr>
      <vt:lpstr>Airports with runway length 3000 to 4000ft</vt:lpstr>
      <vt:lpstr>Airports with runway length 2500 to 3000ft</vt:lpstr>
      <vt:lpstr>PowerPoint Presentation</vt:lpstr>
      <vt:lpstr>PowerPoint Presentation</vt:lpstr>
      <vt:lpstr>PowerPoint Presentation</vt:lpstr>
      <vt:lpstr>THANK YOU  धन्यवाद </vt:lpstr>
      <vt:lpstr>Custom Show 1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and Remote Area Air Connectivity in Bihar</dc:title>
  <dc:creator>BFI</dc:creator>
  <cp:lastModifiedBy>Administrator</cp:lastModifiedBy>
  <cp:revision>524</cp:revision>
  <dcterms:created xsi:type="dcterms:W3CDTF">2006-08-16T00:00:00Z</dcterms:created>
  <dcterms:modified xsi:type="dcterms:W3CDTF">2017-07-07T03:12:10Z</dcterms:modified>
</cp:coreProperties>
</file>